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x-msvideo"/>
  <Default Extension="xlsx" ContentType="application/vnd.openxmlformats-officedocument.spreadsheetml.sheet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68" r:id="rId3"/>
    <p:sldId id="269" r:id="rId4"/>
    <p:sldId id="257" r:id="rId5"/>
    <p:sldId id="259" r:id="rId6"/>
    <p:sldId id="258" r:id="rId7"/>
    <p:sldId id="260" r:id="rId8"/>
    <p:sldId id="270" r:id="rId9"/>
    <p:sldId id="274" r:id="rId10"/>
    <p:sldId id="279" r:id="rId11"/>
    <p:sldId id="280" r:id="rId12"/>
    <p:sldId id="261" r:id="rId13"/>
    <p:sldId id="276" r:id="rId14"/>
    <p:sldId id="271" r:id="rId15"/>
    <p:sldId id="272" r:id="rId16"/>
    <p:sldId id="273" r:id="rId17"/>
    <p:sldId id="262" r:id="rId18"/>
    <p:sldId id="263" r:id="rId19"/>
    <p:sldId id="264" r:id="rId20"/>
    <p:sldId id="265" r:id="rId21"/>
    <p:sldId id="266" r:id="rId22"/>
    <p:sldId id="267" r:id="rId23"/>
    <p:sldId id="277" r:id="rId24"/>
    <p:sldId id="275" r:id="rId25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53" autoAdjust="0"/>
    <p:restoredTop sz="74780" autoAdjust="0"/>
  </p:normalViewPr>
  <p:slideViewPr>
    <p:cSldViewPr snapToGrid="0">
      <p:cViewPr>
        <p:scale>
          <a:sx n="60" d="100"/>
          <a:sy n="60" d="100"/>
        </p:scale>
        <p:origin x="1140" y="-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mobile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Arkusz1!$A$2:$A$3</c:f>
              <c:strCache>
                <c:ptCount val="2"/>
                <c:pt idx="0">
                  <c:v>standard baner</c:v>
                </c:pt>
                <c:pt idx="1">
                  <c:v>rich media</c:v>
                </c:pt>
              </c:strCache>
            </c:strRef>
          </c:cat>
          <c:val>
            <c:numRef>
              <c:f>Arkusz1!$B$2:$B$3</c:f>
              <c:numCache>
                <c:formatCode>0%</c:formatCode>
                <c:ptCount val="2"/>
                <c:pt idx="0">
                  <c:v>0.76</c:v>
                </c:pt>
                <c:pt idx="1">
                  <c:v>0.68</c:v>
                </c:pt>
              </c:numCache>
            </c:numRef>
          </c:val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desktop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Arkusz1!$A$2:$A$3</c:f>
              <c:strCache>
                <c:ptCount val="2"/>
                <c:pt idx="0">
                  <c:v>standard baner</c:v>
                </c:pt>
                <c:pt idx="1">
                  <c:v>rich media</c:v>
                </c:pt>
              </c:strCache>
            </c:strRef>
          </c:cat>
          <c:val>
            <c:numRef>
              <c:f>Arkusz1!$C$2:$C$3</c:f>
              <c:numCache>
                <c:formatCode>0%</c:formatCode>
                <c:ptCount val="2"/>
                <c:pt idx="0">
                  <c:v>0.51</c:v>
                </c:pt>
                <c:pt idx="1">
                  <c:v>0.53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81321672"/>
        <c:axId val="581322064"/>
      </c:barChart>
      <c:catAx>
        <c:axId val="5813216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581322064"/>
        <c:crosses val="autoZero"/>
        <c:auto val="1"/>
        <c:lblAlgn val="ctr"/>
        <c:lblOffset val="100"/>
        <c:noMultiLvlLbl val="0"/>
      </c:catAx>
      <c:valAx>
        <c:axId val="581322064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5813216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mobile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Arkusz1!$A$2</c:f>
              <c:strCache>
                <c:ptCount val="1"/>
                <c:pt idx="0">
                  <c:v>codziennie używa</c:v>
                </c:pt>
              </c:strCache>
            </c:strRef>
          </c:cat>
          <c:val>
            <c:numRef>
              <c:f>Arkusz1!$B$2</c:f>
              <c:numCache>
                <c:formatCode>0%</c:formatCode>
                <c:ptCount val="1"/>
                <c:pt idx="0">
                  <c:v>0.68</c:v>
                </c:pt>
              </c:numCache>
            </c:numRef>
          </c:val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laptop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Arkusz1!$A$2</c:f>
              <c:strCache>
                <c:ptCount val="1"/>
                <c:pt idx="0">
                  <c:v>codziennie używa</c:v>
                </c:pt>
              </c:strCache>
            </c:strRef>
          </c:cat>
          <c:val>
            <c:numRef>
              <c:f>Arkusz1!$C$2</c:f>
              <c:numCache>
                <c:formatCode>0%</c:formatCode>
                <c:ptCount val="1"/>
                <c:pt idx="0">
                  <c:v>0.77</c:v>
                </c:pt>
              </c:numCache>
            </c:numRef>
          </c:val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stacjonarny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Arkusz1!$A$2</c:f>
              <c:strCache>
                <c:ptCount val="1"/>
                <c:pt idx="0">
                  <c:v>codziennie używa</c:v>
                </c:pt>
              </c:strCache>
            </c:strRef>
          </c:cat>
          <c:val>
            <c:numRef>
              <c:f>Arkusz1!$D$2</c:f>
              <c:numCache>
                <c:formatCode>0%</c:formatCode>
                <c:ptCount val="1"/>
                <c:pt idx="0">
                  <c:v>0.67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26290120"/>
        <c:axId val="226290904"/>
      </c:barChart>
      <c:catAx>
        <c:axId val="2262901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226290904"/>
        <c:crosses val="autoZero"/>
        <c:auto val="1"/>
        <c:lblAlgn val="ctr"/>
        <c:lblOffset val="100"/>
        <c:noMultiLvlLbl val="0"/>
      </c:catAx>
      <c:valAx>
        <c:axId val="226290904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2262901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mobile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Arkusz1!$A$2</c:f>
              <c:strCache>
                <c:ptCount val="1"/>
                <c:pt idx="0">
                  <c:v>Wydatki</c:v>
                </c:pt>
              </c:strCache>
            </c:strRef>
          </c:cat>
          <c:val>
            <c:numRef>
              <c:f>Arkusz1!$B$2</c:f>
              <c:numCache>
                <c:formatCode>0%</c:formatCode>
                <c:ptCount val="1"/>
                <c:pt idx="0">
                  <c:v>5.3999999999999999E-2</c:v>
                </c:pt>
              </c:numCache>
            </c:numRef>
          </c:val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desktop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Arkusz1!$A$2</c:f>
              <c:strCache>
                <c:ptCount val="1"/>
                <c:pt idx="0">
                  <c:v>Wydatki</c:v>
                </c:pt>
              </c:strCache>
            </c:strRef>
          </c:cat>
          <c:val>
            <c:numRef>
              <c:f>Arkusz1!$C$2</c:f>
              <c:numCache>
                <c:formatCode>0.00%</c:formatCode>
                <c:ptCount val="1"/>
                <c:pt idx="0">
                  <c:v>0.37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26291688"/>
        <c:axId val="570243608"/>
      </c:barChart>
      <c:catAx>
        <c:axId val="2262916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570243608"/>
        <c:crosses val="autoZero"/>
        <c:auto val="1"/>
        <c:lblAlgn val="ctr"/>
        <c:lblOffset val="100"/>
        <c:noMultiLvlLbl val="0"/>
      </c:catAx>
      <c:valAx>
        <c:axId val="570243608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2262916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ruch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Arkusz1!$A$2:$A$6</c:f>
              <c:strCache>
                <c:ptCount val="5"/>
                <c:pt idx="0">
                  <c:v>android</c:v>
                </c:pt>
                <c:pt idx="1">
                  <c:v>iOS</c:v>
                </c:pt>
                <c:pt idx="2">
                  <c:v>Symbian</c:v>
                </c:pt>
                <c:pt idx="3">
                  <c:v>Blackbery</c:v>
                </c:pt>
                <c:pt idx="4">
                  <c:v>Windows</c:v>
                </c:pt>
              </c:strCache>
            </c:strRef>
          </c:cat>
          <c:val>
            <c:numRef>
              <c:f>Arkusz1!$B$2:$B$6</c:f>
              <c:numCache>
                <c:formatCode>0.00%</c:formatCode>
                <c:ptCount val="5"/>
                <c:pt idx="0">
                  <c:v>0.65169999999999995</c:v>
                </c:pt>
                <c:pt idx="1">
                  <c:v>0.22339999999999999</c:v>
                </c:pt>
                <c:pt idx="2">
                  <c:v>3.9899999999999998E-2</c:v>
                </c:pt>
                <c:pt idx="3">
                  <c:v>1.8700000000000001E-2</c:v>
                </c:pt>
                <c:pt idx="4">
                  <c:v>1.6000000000000001E-3</c:v>
                </c:pt>
              </c:numCache>
            </c:numRef>
          </c:val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wydatki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Arkusz1!$A$2:$A$6</c:f>
              <c:strCache>
                <c:ptCount val="5"/>
                <c:pt idx="0">
                  <c:v>android</c:v>
                </c:pt>
                <c:pt idx="1">
                  <c:v>iOS</c:v>
                </c:pt>
                <c:pt idx="2">
                  <c:v>Symbian</c:v>
                </c:pt>
                <c:pt idx="3">
                  <c:v>Blackbery</c:v>
                </c:pt>
                <c:pt idx="4">
                  <c:v>Windows</c:v>
                </c:pt>
              </c:strCache>
            </c:strRef>
          </c:cat>
          <c:val>
            <c:numRef>
              <c:f>Arkusz1!$C$2:$C$6</c:f>
              <c:numCache>
                <c:formatCode>0.00%</c:formatCode>
                <c:ptCount val="5"/>
                <c:pt idx="0">
                  <c:v>0.4577</c:v>
                </c:pt>
                <c:pt idx="1">
                  <c:v>0.45440000000000003</c:v>
                </c:pt>
                <c:pt idx="2">
                  <c:v>1.2699999999999999E-2</c:v>
                </c:pt>
                <c:pt idx="3">
                  <c:v>1.9699999999999999E-2</c:v>
                </c:pt>
                <c:pt idx="4">
                  <c:v>1.9E-3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70244392"/>
        <c:axId val="570243216"/>
      </c:barChart>
      <c:catAx>
        <c:axId val="5702443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570243216"/>
        <c:crosses val="autoZero"/>
        <c:auto val="1"/>
        <c:lblAlgn val="ctr"/>
        <c:lblOffset val="100"/>
        <c:noMultiLvlLbl val="0"/>
      </c:catAx>
      <c:valAx>
        <c:axId val="570243216"/>
        <c:scaling>
          <c:orientation val="minMax"/>
        </c:scaling>
        <c:delete val="0"/>
        <c:axPos val="l"/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5702443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E12427-E744-4DBA-8C5A-748FEBCCCC64}" type="datetimeFigureOut">
              <a:rPr lang="pl-PL" smtClean="0"/>
              <a:t>2015-09-22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F5859D-A20A-49F4-A9A6-C2890FD1103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740139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Stacje benzynowe</a:t>
            </a:r>
            <a:r>
              <a:rPr lang="pl-PL" baseline="0" dirty="0" smtClean="0"/>
              <a:t> w Janosiku</a:t>
            </a:r>
          </a:p>
          <a:p>
            <a:r>
              <a:rPr lang="pl-PL" baseline="0" dirty="0" smtClean="0"/>
              <a:t>Sklep w lokalnym </a:t>
            </a:r>
            <a:r>
              <a:rPr lang="pl-PL" baseline="0" dirty="0" err="1" smtClean="0"/>
              <a:t>hotspocie</a:t>
            </a:r>
            <a:r>
              <a:rPr lang="pl-PL" baseline="0" dirty="0" smtClean="0"/>
              <a:t> </a:t>
            </a:r>
            <a:r>
              <a:rPr lang="pl-PL" baseline="0" dirty="0" err="1" smtClean="0"/>
              <a:t>wifi</a:t>
            </a:r>
            <a:endParaRPr lang="pl-PL" baseline="0" dirty="0" smtClean="0"/>
          </a:p>
          <a:p>
            <a:r>
              <a:rPr lang="pl-PL" baseline="0" dirty="0" smtClean="0"/>
              <a:t>Profil na FB w aplikacji FB</a:t>
            </a:r>
          </a:p>
          <a:p>
            <a:r>
              <a:rPr lang="pl-PL" dirty="0" smtClean="0"/>
              <a:t>Salony samochodowe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F5859D-A20A-49F4-A9A6-C2890FD11030}" type="slidenum">
              <a:rPr lang="pl-PL" smtClean="0"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282230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Lokalny</a:t>
            </a:r>
            <a:r>
              <a:rPr lang="pl-PL" baseline="0" dirty="0" smtClean="0"/>
              <a:t> developer na lokalnej stronie informacyjnej – idealne uzupełnienie to click2call, pozostawienie kontaktu lub określenie mapy dojazdu.</a:t>
            </a:r>
          </a:p>
          <a:p>
            <a:r>
              <a:rPr lang="pl-PL" baseline="0" dirty="0" smtClean="0"/>
              <a:t>Lokalny dealer idealnie pasuje do lokalnej strony. Uzupełnienie do click2calendar w przypadku dni otwartych lub pozostawienie danych aby umówić jazdę próbną.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F5859D-A20A-49F4-A9A6-C2890FD11030}" type="slidenum">
              <a:rPr lang="pl-PL" smtClean="0"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585714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Reklamy kierowane do lokalnej społeczności.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F5859D-A20A-49F4-A9A6-C2890FD11030}" type="slidenum">
              <a:rPr lang="pl-PL" smtClean="0"/>
              <a:t>13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5116146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Prosta łamigłówka zawierająca przedmioty,</a:t>
            </a:r>
            <a:r>
              <a:rPr lang="pl-PL" baseline="0" dirty="0" smtClean="0"/>
              <a:t> które można kupić na allegro angażuje i wydłuża czas kontaktu z reklamą wykorzystuje również click2download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F5859D-A20A-49F4-A9A6-C2890FD11030}" type="slidenum">
              <a:rPr lang="pl-PL" smtClean="0"/>
              <a:t>14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9091936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Interakcja z reklamą upraszcza rejestrację w formularzu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F5859D-A20A-49F4-A9A6-C2890FD11030}" type="slidenum">
              <a:rPr lang="pl-PL" smtClean="0"/>
              <a:t>15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685920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Zdrapka wymusza interakcję</a:t>
            </a:r>
            <a:r>
              <a:rPr lang="pl-PL" baseline="0" dirty="0" smtClean="0"/>
              <a:t> w celu poznania ukrytej treści.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F5859D-A20A-49F4-A9A6-C2890FD11030}" type="slidenum">
              <a:rPr lang="pl-PL" smtClean="0"/>
              <a:t>16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247285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7335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2010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Mobile jest ważny więc warto</a:t>
            </a:r>
            <a:r>
              <a:rPr lang="pl-PL" baseline="0" dirty="0" smtClean="0"/>
              <a:t> potraktować go oddzielnie i przygotować oddzielną kreację i stronę docelową</a:t>
            </a:r>
          </a:p>
          <a:p>
            <a:r>
              <a:rPr lang="pl-PL" dirty="0" smtClean="0"/>
              <a:t>Mobile tworzy nowy kontekst więc warto pamiętać do czego wykorzystuje go</a:t>
            </a:r>
            <a:r>
              <a:rPr lang="pl-PL" baseline="0" dirty="0" smtClean="0"/>
              <a:t> nasza grupa celowa</a:t>
            </a:r>
          </a:p>
          <a:p>
            <a:r>
              <a:rPr lang="pl-PL" baseline="0" dirty="0" err="1" smtClean="0"/>
              <a:t>Smartfon</a:t>
            </a:r>
            <a:r>
              <a:rPr lang="pl-PL" baseline="0" dirty="0" smtClean="0"/>
              <a:t> posiada </a:t>
            </a:r>
            <a:r>
              <a:rPr lang="pl-PL" baseline="0" dirty="0" err="1" smtClean="0"/>
              <a:t>gps</a:t>
            </a:r>
            <a:r>
              <a:rPr lang="pl-PL" baseline="0" dirty="0" smtClean="0"/>
              <a:t>, żyroskop, dotykowy ekran i jest zawsze ze swoim </a:t>
            </a:r>
            <a:r>
              <a:rPr lang="pl-PL" baseline="0" dirty="0" err="1" smtClean="0"/>
              <a:t>urzytkownikiem</a:t>
            </a:r>
            <a:r>
              <a:rPr lang="pl-PL" baseline="0" dirty="0" smtClean="0"/>
              <a:t> – wykorzystaj to.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F5859D-A20A-49F4-A9A6-C2890FD11030}" type="slidenum">
              <a:rPr lang="pl-PL" smtClean="0"/>
              <a:t>23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349671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C380D-9D68-4E0F-BDC1-FF8D65B278B9}" type="datetimeFigureOut">
              <a:rPr lang="pl-PL" smtClean="0"/>
              <a:t>2015-09-22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FB2D0-C163-48C5-BFE2-FB317F12701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901441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C380D-9D68-4E0F-BDC1-FF8D65B278B9}" type="datetimeFigureOut">
              <a:rPr lang="pl-PL" smtClean="0"/>
              <a:t>2015-09-22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FB2D0-C163-48C5-BFE2-FB317F12701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776677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C380D-9D68-4E0F-BDC1-FF8D65B278B9}" type="datetimeFigureOut">
              <a:rPr lang="pl-PL" smtClean="0"/>
              <a:t>2015-09-22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FB2D0-C163-48C5-BFE2-FB317F12701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151417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C380D-9D68-4E0F-BDC1-FF8D65B278B9}" type="datetimeFigureOut">
              <a:rPr lang="pl-PL" smtClean="0"/>
              <a:t>2015-09-22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FB2D0-C163-48C5-BFE2-FB317F12701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463075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C380D-9D68-4E0F-BDC1-FF8D65B278B9}" type="datetimeFigureOut">
              <a:rPr lang="pl-PL" smtClean="0"/>
              <a:t>2015-09-22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FB2D0-C163-48C5-BFE2-FB317F12701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637406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C380D-9D68-4E0F-BDC1-FF8D65B278B9}" type="datetimeFigureOut">
              <a:rPr lang="pl-PL" smtClean="0"/>
              <a:t>2015-09-22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FB2D0-C163-48C5-BFE2-FB317F12701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738713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C380D-9D68-4E0F-BDC1-FF8D65B278B9}" type="datetimeFigureOut">
              <a:rPr lang="pl-PL" smtClean="0"/>
              <a:t>2015-09-22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FB2D0-C163-48C5-BFE2-FB317F12701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74230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C380D-9D68-4E0F-BDC1-FF8D65B278B9}" type="datetimeFigureOut">
              <a:rPr lang="pl-PL" smtClean="0"/>
              <a:t>2015-09-22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FB2D0-C163-48C5-BFE2-FB317F12701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777908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C380D-9D68-4E0F-BDC1-FF8D65B278B9}" type="datetimeFigureOut">
              <a:rPr lang="pl-PL" smtClean="0"/>
              <a:t>2015-09-22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FB2D0-C163-48C5-BFE2-FB317F12701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649176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C380D-9D68-4E0F-BDC1-FF8D65B278B9}" type="datetimeFigureOut">
              <a:rPr lang="pl-PL" smtClean="0"/>
              <a:t>2015-09-22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FB2D0-C163-48C5-BFE2-FB317F12701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596457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C380D-9D68-4E0F-BDC1-FF8D65B278B9}" type="datetimeFigureOut">
              <a:rPr lang="pl-PL" smtClean="0"/>
              <a:t>2015-09-22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FB2D0-C163-48C5-BFE2-FB317F12701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448210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6C380D-9D68-4E0F-BDC1-FF8D65B278B9}" type="datetimeFigureOut">
              <a:rPr lang="pl-PL" smtClean="0"/>
              <a:t>2015-09-22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AFB2D0-C163-48C5-BFE2-FB317F127011}" type="slidenum">
              <a:rPr lang="pl-PL" smtClean="0"/>
              <a:t>‹#›</a:t>
            </a:fld>
            <a:endParaRPr lang="pl-PL"/>
          </a:p>
        </p:txBody>
      </p:sp>
      <p:pic>
        <p:nvPicPr>
          <p:cNvPr id="7" name="Obraz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395283" y="6502494"/>
            <a:ext cx="1760621" cy="29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585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png"/><Relationship Id="rId2" Type="http://schemas.openxmlformats.org/officeDocument/2006/relationships/video" Target="../media/media5.avi"/><Relationship Id="rId1" Type="http://schemas.microsoft.com/office/2007/relationships/media" Target="../media/media5.avi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notesSlide" Target="../notesSlides/notesSlide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/>
            <a:r>
              <a:rPr lang="pl-PL" dirty="0" smtClean="0"/>
              <a:t>Konferencja mobilna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l"/>
            <a:r>
              <a:rPr lang="pl-PL" dirty="0" smtClean="0"/>
              <a:t>Formaty </a:t>
            </a:r>
            <a:r>
              <a:rPr lang="pl-PL" dirty="0" err="1" smtClean="0"/>
              <a:t>reklmamowe</a:t>
            </a:r>
            <a:r>
              <a:rPr lang="pl-PL" dirty="0" smtClean="0"/>
              <a:t> – Krzysztof Łada </a:t>
            </a:r>
            <a:r>
              <a:rPr lang="pl-PL" dirty="0" err="1" smtClean="0"/>
              <a:t>Gemius</a:t>
            </a:r>
            <a:r>
              <a:rPr lang="pl-PL" dirty="0" smtClean="0"/>
              <a:t> Polska</a:t>
            </a:r>
            <a:endParaRPr lang="pl-PL" dirty="0"/>
          </a:p>
        </p:txBody>
      </p:sp>
      <p:pic>
        <p:nvPicPr>
          <p:cNvPr id="1026" name="Picture 2" descr="Trojmiasto.pl - Bia&amp;lstrok;e t&amp;lstrok;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3427" y="512091"/>
            <a:ext cx="3787942" cy="220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813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Od przybytku głowa nie boli </a:t>
            </a:r>
            <a:r>
              <a:rPr lang="pl-PL" dirty="0" smtClean="0">
                <a:sym typeface="Wingdings" panose="05000000000000000000" pitchFamily="2" charset="2"/>
              </a:rPr>
              <a:t></a:t>
            </a:r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5" y="2242385"/>
            <a:ext cx="12144375" cy="375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497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Nie bombarduj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825625"/>
            <a:ext cx="4760496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3200" dirty="0" err="1" smtClean="0"/>
              <a:t>Capping</a:t>
            </a:r>
            <a:r>
              <a:rPr lang="pl-PL" sz="3200" dirty="0" smtClean="0"/>
              <a:t> </a:t>
            </a:r>
          </a:p>
          <a:p>
            <a:pPr marL="0" indent="0" algn="ctr">
              <a:buNone/>
            </a:pPr>
            <a:r>
              <a:rPr lang="pl-PL" sz="3200" dirty="0" smtClean="0"/>
              <a:t>= </a:t>
            </a:r>
          </a:p>
          <a:p>
            <a:pPr marL="0" indent="0" algn="ctr">
              <a:buNone/>
            </a:pPr>
            <a:r>
              <a:rPr lang="pl-PL" sz="3200" dirty="0" smtClean="0"/>
              <a:t>ograniczona liczba kontaktów z reklamą </a:t>
            </a:r>
          </a:p>
          <a:p>
            <a:pPr marL="0" indent="0" algn="ctr">
              <a:buNone/>
            </a:pPr>
            <a:r>
              <a:rPr lang="pl-PL" sz="3200" dirty="0" smtClean="0"/>
              <a:t>= </a:t>
            </a:r>
          </a:p>
          <a:p>
            <a:pPr marL="0" indent="0" algn="ctr">
              <a:buNone/>
            </a:pPr>
            <a:r>
              <a:rPr lang="pl-PL" sz="3200" dirty="0" smtClean="0"/>
              <a:t>większy zasięg</a:t>
            </a:r>
            <a:endParaRPr lang="pl-PL" sz="3200" dirty="0"/>
          </a:p>
        </p:txBody>
      </p:sp>
      <p:pic>
        <p:nvPicPr>
          <p:cNvPr id="3074" name="Picture 2" descr="http://static.twoday.net/cyb/images/no_bombs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8" t="1846" r="1695" b="1971"/>
          <a:stretch/>
        </p:blipFill>
        <p:spPr bwMode="auto">
          <a:xfrm>
            <a:off x="5445894" y="1728704"/>
            <a:ext cx="1300211" cy="1311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ymbol zastępczy zawartości 2"/>
          <p:cNvSpPr txBox="1">
            <a:spLocks/>
          </p:cNvSpPr>
          <p:nvPr/>
        </p:nvSpPr>
        <p:spPr>
          <a:xfrm>
            <a:off x="6593304" y="1822013"/>
            <a:ext cx="476049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pl-PL" sz="3200" dirty="0" smtClean="0"/>
              <a:t>No </a:t>
            </a:r>
            <a:r>
              <a:rPr lang="pl-PL" sz="3200" dirty="0" err="1" smtClean="0"/>
              <a:t>capping</a:t>
            </a:r>
            <a:r>
              <a:rPr lang="pl-PL" sz="3200" dirty="0" smtClean="0"/>
              <a:t>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pl-PL" sz="3200" dirty="0" smtClean="0"/>
              <a:t>=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pl-PL" sz="3200" dirty="0" smtClean="0"/>
              <a:t>mniejszy zasięg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pl-PL" sz="3200" dirty="0" smtClean="0"/>
              <a:t>=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pl-PL" sz="3200" dirty="0"/>
              <a:t>ś</a:t>
            </a:r>
            <a:r>
              <a:rPr lang="pl-PL" sz="3200" dirty="0" smtClean="0"/>
              <a:t>lepota reklamowa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pl-PL" sz="3200" dirty="0" smtClean="0"/>
              <a:t>˅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pl-PL" sz="3200" dirty="0"/>
              <a:t>i</a:t>
            </a:r>
            <a:r>
              <a:rPr lang="pl-PL" sz="3200" dirty="0" smtClean="0"/>
              <a:t>rytacja odbiorcy</a:t>
            </a:r>
            <a:endParaRPr lang="pl-PL" sz="3200" dirty="0"/>
          </a:p>
        </p:txBody>
      </p:sp>
      <p:pic>
        <p:nvPicPr>
          <p:cNvPr id="3080" name="Picture 8" descr="http://i.istockimg.com/file_thumbview_approve/61134948/6/stock-illustration-61134948-businessman-business-man-stress-pressure-workplace-stick-figure-pictogram-icon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77" t="34270" r="2975" b="33737"/>
          <a:stretch/>
        </p:blipFill>
        <p:spPr bwMode="auto">
          <a:xfrm>
            <a:off x="9449572" y="5687313"/>
            <a:ext cx="806634" cy="1002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7993" y="5687313"/>
            <a:ext cx="744091" cy="1002245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1808" y="5672228"/>
            <a:ext cx="3042961" cy="1002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108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Dopasuj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3"/>
          <a:srcRect l="15655" t="14565" r="18712" b="15519"/>
          <a:stretch/>
        </p:blipFill>
        <p:spPr>
          <a:xfrm>
            <a:off x="604674" y="1825625"/>
            <a:ext cx="5491326" cy="3288816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4"/>
          <a:srcRect l="17221" t="11545" r="18633" b="17148"/>
          <a:stretch/>
        </p:blipFill>
        <p:spPr>
          <a:xfrm>
            <a:off x="6146369" y="1825625"/>
            <a:ext cx="5207431" cy="3288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633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Wychodź naprzeciw</a:t>
            </a:r>
            <a:endParaRPr lang="pl-PL" dirty="0"/>
          </a:p>
        </p:txBody>
      </p:sp>
      <p:grpSp>
        <p:nvGrpSpPr>
          <p:cNvPr id="4" name="Grupa 3"/>
          <p:cNvGrpSpPr/>
          <p:nvPr/>
        </p:nvGrpSpPr>
        <p:grpSpPr>
          <a:xfrm>
            <a:off x="1209836" y="1649408"/>
            <a:ext cx="2395158" cy="4806833"/>
            <a:chOff x="1209836" y="1649408"/>
            <a:chExt cx="2395158" cy="4806833"/>
          </a:xfrm>
        </p:grpSpPr>
        <p:pic>
          <p:nvPicPr>
            <p:cNvPr id="3" name="Picture 2" descr="http://www.att.com/catalog/en/skus/images/apple-iphone%206%20-%2016gb-space%20gray-450x350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104" t="4444" r="34015" b="10714"/>
            <a:stretch/>
          </p:blipFill>
          <p:spPr bwMode="auto">
            <a:xfrm>
              <a:off x="1209836" y="1649408"/>
              <a:ext cx="2395158" cy="48068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0" name="Picture 2" descr="https://lh3.googleusercontent.com/NvRMrtz2Ws_NFITtlJM0tl_yk0qdGh2sjwGmQn5zIGhFU5b-UPenf9RKH4-XNUYBYBpmKGKOBcRcxkNpT4PypIPfUrOpXMUs-d6itfZxo7p-5VRswooHwItKST29TqguWr_axWGSbKwzb1IvpB5FjEZ4qDD93eWUVJC3LYdN0KnPLPxXYEbYC6X8Cu2Jz7W0lNciOkbE2llnG7UFZJShtHmuVpFZ6R6G5-CKv6JBd9YkN56vwbrEYHtYkcVFBQga3QAoaj-7wKyDRQEdp9kdmY9BkFr8R9Sh0No84bMa4qK7QS9JTTqpaTLnjoZzqsb7uyBrJH0taPuok8wBklg6iqcnEPnfbapC_BShr8PEjY26IHv7-ZzXHaOLcWlTJspCBmUiAk9b5b3YqLzQ_t903vDWAcy3LVC-UfF9GMOdBZBKyiaMhxb7tSl8gIGxtFgNSA4WUh8cct4IJGh62jFSJW9KQs-CvChk24OQrunwC06svcDUFxW3sZz03oSnzcPtshvpJ7I650M6Ape4Q98S1l4uGWxgVwhwqk5yZGronns=w343-h609-no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6938" y="2306889"/>
              <a:ext cx="1960954" cy="34918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Grupa 4"/>
          <p:cNvGrpSpPr/>
          <p:nvPr/>
        </p:nvGrpSpPr>
        <p:grpSpPr>
          <a:xfrm>
            <a:off x="4872115" y="1649406"/>
            <a:ext cx="2395158" cy="4806833"/>
            <a:chOff x="4872115" y="1649406"/>
            <a:chExt cx="2395158" cy="4806833"/>
          </a:xfrm>
        </p:grpSpPr>
        <p:pic>
          <p:nvPicPr>
            <p:cNvPr id="8" name="Picture 2" descr="http://www.att.com/catalog/en/skus/images/apple-iphone%206%20-%2016gb-space%20gray-450x350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104" t="4444" r="34015" b="10714"/>
            <a:stretch/>
          </p:blipFill>
          <p:spPr bwMode="auto">
            <a:xfrm>
              <a:off x="4872115" y="1649406"/>
              <a:ext cx="2395158" cy="48068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https://lh3.googleusercontent.com/jWgV6UEH5DO9NPtnYLbl5Tg7ptv3_bwK6IQSrY_Iedm_tV2BMg61sp5Gcxjsl97LiJgIDkw5hyoDYI1IGWkdOX7SlVjaJ1MceaSR2SNO1DPrHpnuQdKEVB0IX7xRihPLZiRTxEQO5aDDBQqtZFk3Fq0WieKpZdv4GHBQ9YaRv4kJ7Z7U5lQnZvN-oe5ETF4dnvvpcEf4ISKClBxweRsujrpivN1fZCB_YWfZGBxp4CEw19sfWyoq6akrKHiTq8ua9t3ccBtHSgvF866KTXP_K-nUfpX6JqunY31iFEvux2EJx_ZClehxSFEy_8WMTaTtevaWKn_lYB2oCDXMIli4PT1bxvyLGC7Z1htiKYXU21xadW1hHi83zhn7Eyjt5l_F_AqoNhL9_tJHb-Xuny7Svt_wS8_aOnpSEVVHzSropAMs00LuQrJOthdRb8odySypT2nF3sg-TB64Ko15mB9F6_tQTlr5AbSDWgzoAerKq5wUW-iuHNCg4D9rk1EBGz62Muz6Mg-BLmNuYKvCtdtlj8oHpUpnHhCwQhk6iBOYnEE=w343-h609-no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89217" y="2306888"/>
              <a:ext cx="1960954" cy="34918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Grupa 5"/>
          <p:cNvGrpSpPr/>
          <p:nvPr/>
        </p:nvGrpSpPr>
        <p:grpSpPr>
          <a:xfrm>
            <a:off x="8534394" y="1649406"/>
            <a:ext cx="2395158" cy="4806833"/>
            <a:chOff x="8534394" y="1649406"/>
            <a:chExt cx="2395158" cy="4806833"/>
          </a:xfrm>
        </p:grpSpPr>
        <p:pic>
          <p:nvPicPr>
            <p:cNvPr id="7" name="Picture 2" descr="http://www.att.com/catalog/en/skus/images/apple-iphone%206%20-%2016gb-space%20gray-450x350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104" t="4444" r="34015" b="10714"/>
            <a:stretch/>
          </p:blipFill>
          <p:spPr bwMode="auto">
            <a:xfrm>
              <a:off x="8534394" y="1649406"/>
              <a:ext cx="2395158" cy="48068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4" name="Picture 6" descr="https://lh3.googleusercontent.com/MutHDjuA9NkjV7dgNkY8Tv_5BEqPXK0i6Afi--PddbnYVZDR73v5rovR3HpsLEwgJJ_EOdSmugnXZpQ2E6QeRdninF_AG6fRWVlvH-7A1O71IQnXDvYyXrihYj4HoWgE-1pjISQnXmjYK2APJ9YGwJkY5Wjhai2OyTm41g3Ei-s8Z9dnY4alT4aIP54xN5njsSadgOP98OiXVlMMJ-K0nkBqDtIgJ8H8uVSNm3CapZej47QHpyKu7HwPnUTfmYpWuQdggtZkIrDSap4cy9qfu-Pn9M8Xj0Q7OFtxuYBTx7SqPl5p604EGpxp9UX9rmHT764OYvjvpevJ7U0m5DQ8O6NO86zBHZHziNC4f1lX0a20bCmeHf35Nc_zkJdBI4q2nEmugey3aVOm9ju3t5dDaM92FNsZfWwIaFB7QVx-L19N6lUZ5XJpMmjuqMbreQqbu0MIGCc_0NkiT6WFjoZZI6XL5lj042AQjZn7Dkpsw-kRgyhwggcupVwOOE3CUOPHuF3rW_VqIi5dj1JhxfRcXbNM7wWCGoaAzEsT48jEOgY=w343-h609-no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51496" y="2306888"/>
              <a:ext cx="1960954" cy="34918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88674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Zabawiaj</a:t>
            </a:r>
            <a:endParaRPr lang="pl-PL" dirty="0"/>
          </a:p>
        </p:txBody>
      </p:sp>
      <p:pic>
        <p:nvPicPr>
          <p:cNvPr id="4" name="allegro_gra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end="372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27263" y="1825625"/>
            <a:ext cx="7735887" cy="4351338"/>
          </a:xfrm>
        </p:spPr>
      </p:pic>
    </p:spTree>
    <p:extLst>
      <p:ext uri="{BB962C8B-B14F-4D97-AF65-F5344CB8AC3E}">
        <p14:creationId xmlns:p14="http://schemas.microsoft.com/office/powerpoint/2010/main" val="2417067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Ułatwiaj</a:t>
            </a:r>
            <a:endParaRPr lang="pl-PL" dirty="0"/>
          </a:p>
        </p:txBody>
      </p:sp>
      <p:pic>
        <p:nvPicPr>
          <p:cNvPr id="4" name="wbk_form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end="222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27263" y="1825625"/>
            <a:ext cx="7735887" cy="4351338"/>
          </a:xfrm>
        </p:spPr>
      </p:pic>
    </p:spTree>
    <p:extLst>
      <p:ext uri="{BB962C8B-B14F-4D97-AF65-F5344CB8AC3E}">
        <p14:creationId xmlns:p14="http://schemas.microsoft.com/office/powerpoint/2010/main" val="1180393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Zaciekawiaj</a:t>
            </a:r>
            <a:endParaRPr lang="pl-PL" dirty="0"/>
          </a:p>
        </p:txBody>
      </p:sp>
      <p:pic>
        <p:nvPicPr>
          <p:cNvPr id="4" name="discovery_zdrap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27263" y="1825625"/>
            <a:ext cx="7735887" cy="4351338"/>
          </a:xfrm>
        </p:spPr>
      </p:pic>
    </p:spTree>
    <p:extLst>
      <p:ext uri="{BB962C8B-B14F-4D97-AF65-F5344CB8AC3E}">
        <p14:creationId xmlns:p14="http://schemas.microsoft.com/office/powerpoint/2010/main" val="286845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" descr="image8.jpeg"/>
          <p:cNvPicPr>
            <a:picLocks noChangeAspect="1"/>
          </p:cNvPicPr>
          <p:nvPr/>
        </p:nvPicPr>
        <p:blipFill>
          <a:blip r:embed="rId2"/>
          <a:srcRect l="8469" t="9911" r="8469" b="5466"/>
          <a:stretch>
            <a:fillRect/>
          </a:stretch>
        </p:blipFill>
        <p:spPr bwMode="auto">
          <a:xfrm>
            <a:off x="321733" y="1528234"/>
            <a:ext cx="6267451" cy="4790017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</p:pic>
      <p:sp>
        <p:nvSpPr>
          <p:cNvPr id="17415" name="Rectangle 8"/>
          <p:cNvSpPr>
            <a:spLocks/>
          </p:cNvSpPr>
          <p:nvPr/>
        </p:nvSpPr>
        <p:spPr bwMode="auto">
          <a:xfrm>
            <a:off x="6396567" y="1538817"/>
            <a:ext cx="194733" cy="4783667"/>
          </a:xfrm>
          <a:prstGeom prst="rect">
            <a:avLst/>
          </a:prstGeom>
          <a:solidFill>
            <a:srgbClr val="EEF0F2">
              <a:alpha val="39999"/>
            </a:srgbClr>
          </a:solidFill>
          <a:ln w="12700">
            <a:noFill/>
            <a:miter lim="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>
              <a:lnSpc>
                <a:spcPct val="100000"/>
              </a:lnSpc>
            </a:pPr>
            <a:endParaRPr lang="en-US" sz="2400" dirty="0">
              <a:solidFill>
                <a:srgbClr val="FFFFFF"/>
              </a:solidFill>
              <a:latin typeface="Calibri" charset="0"/>
              <a:ea typeface="Calibri" charset="0"/>
              <a:cs typeface="Calibri" charset="0"/>
              <a:sym typeface="Calibri" charset="0"/>
            </a:endParaRPr>
          </a:p>
        </p:txBody>
      </p:sp>
      <p:sp>
        <p:nvSpPr>
          <p:cNvPr id="17417" name="AutoShape 16"/>
          <p:cNvSpPr>
            <a:spLocks/>
          </p:cNvSpPr>
          <p:nvPr/>
        </p:nvSpPr>
        <p:spPr bwMode="auto">
          <a:xfrm>
            <a:off x="11245851" y="6388100"/>
            <a:ext cx="71967" cy="152400"/>
          </a:xfrm>
          <a:custGeom>
            <a:avLst/>
            <a:gdLst>
              <a:gd name="T0" fmla="*/ 1052268 w 21600"/>
              <a:gd name="T1" fmla="*/ 44811204 h 21600"/>
              <a:gd name="T2" fmla="*/ 1052268 w 21600"/>
              <a:gd name="T3" fmla="*/ 44811204 h 21600"/>
              <a:gd name="T4" fmla="*/ 1052268 w 21600"/>
              <a:gd name="T5" fmla="*/ 44811204 h 21600"/>
              <a:gd name="T6" fmla="*/ 1052268 w 21600"/>
              <a:gd name="T7" fmla="*/ 44811204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0483" y="0"/>
                </a:moveTo>
                <a:lnTo>
                  <a:pt x="0" y="10761"/>
                </a:lnTo>
                <a:lnTo>
                  <a:pt x="21600" y="21600"/>
                </a:lnTo>
              </a:path>
            </a:pathLst>
          </a:custGeom>
          <a:noFill/>
          <a:ln w="12700">
            <a:solidFill>
              <a:srgbClr val="FFFFFF"/>
            </a:solidFill>
            <a:bevel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609585"/>
            <a:endParaRPr lang="en-US" sz="1600" dirty="0"/>
          </a:p>
        </p:txBody>
      </p:sp>
      <p:sp>
        <p:nvSpPr>
          <p:cNvPr id="17418" name="AutoShape 17"/>
          <p:cNvSpPr>
            <a:spLocks/>
          </p:cNvSpPr>
          <p:nvPr/>
        </p:nvSpPr>
        <p:spPr bwMode="auto">
          <a:xfrm flipH="1">
            <a:off x="11533718" y="6388100"/>
            <a:ext cx="71967" cy="152400"/>
          </a:xfrm>
          <a:custGeom>
            <a:avLst/>
            <a:gdLst>
              <a:gd name="T0" fmla="*/ 1052268 w 21600"/>
              <a:gd name="T1" fmla="*/ 44811204 h 21600"/>
              <a:gd name="T2" fmla="*/ 1052268 w 21600"/>
              <a:gd name="T3" fmla="*/ 44811204 h 21600"/>
              <a:gd name="T4" fmla="*/ 1052268 w 21600"/>
              <a:gd name="T5" fmla="*/ 44811204 h 21600"/>
              <a:gd name="T6" fmla="*/ 1052268 w 21600"/>
              <a:gd name="T7" fmla="*/ 44811204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0483" y="0"/>
                </a:moveTo>
                <a:lnTo>
                  <a:pt x="0" y="10761"/>
                </a:lnTo>
                <a:lnTo>
                  <a:pt x="21600" y="21600"/>
                </a:lnTo>
              </a:path>
            </a:pathLst>
          </a:custGeom>
          <a:noFill/>
          <a:ln w="12700">
            <a:solidFill>
              <a:srgbClr val="FFFFFF"/>
            </a:solidFill>
            <a:bevel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609585"/>
            <a:endParaRPr lang="en-US" sz="1600" dirty="0"/>
          </a:p>
        </p:txBody>
      </p:sp>
      <p:sp>
        <p:nvSpPr>
          <p:cNvPr id="22" name="Prostokąt zaokrąglony 21"/>
          <p:cNvSpPr/>
          <p:nvPr/>
        </p:nvSpPr>
        <p:spPr bwMode="auto">
          <a:xfrm>
            <a:off x="6946901" y="5143217"/>
            <a:ext cx="4586816" cy="41996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25400" cap="flat" cmpd="sng" algn="ctr">
            <a:noFill/>
            <a:prstDash val="solid"/>
            <a:bevel/>
            <a:headEnd type="none" w="med" len="med"/>
            <a:tailEnd type="none" w="med" len="med"/>
          </a:ln>
          <a:effectLst/>
        </p:spPr>
        <p:txBody>
          <a:bodyPr vert="horz" wrap="square" lIns="60957" tIns="60957" rIns="60957" bIns="60957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defTabSz="121917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</a:pPr>
            <a:endParaRPr lang="pl-PL" sz="1333" dirty="0">
              <a:solidFill>
                <a:srgbClr val="000000"/>
              </a:solidFill>
              <a:latin typeface="Helvetica" charset="0"/>
              <a:ea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23" name="Rectangle 5"/>
          <p:cNvSpPr>
            <a:spLocks/>
          </p:cNvSpPr>
          <p:nvPr/>
        </p:nvSpPr>
        <p:spPr bwMode="auto">
          <a:xfrm>
            <a:off x="6949018" y="1403542"/>
            <a:ext cx="4811183" cy="4934358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  <p:txBody>
          <a:bodyPr lIns="60957" tIns="60957" rIns="60957" bIns="60957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133" dirty="0">
                <a:solidFill>
                  <a:srgbClr val="E63750"/>
                </a:solidFill>
                <a:latin typeface="Open Sans Light" charset="0"/>
                <a:ea typeface="Open Sans Light" charset="0"/>
                <a:cs typeface="Open Sans Light" charset="0"/>
                <a:sym typeface="Open Sans Light" charset="0"/>
              </a:rPr>
              <a:t>PROMOCJA NOWEGO MODELU AUTA:</a:t>
            </a:r>
            <a:endParaRPr lang="pl-PL" sz="2133" dirty="0">
              <a:solidFill>
                <a:srgbClr val="E63750"/>
              </a:solidFill>
              <a:latin typeface="Open Sans Light" charset="0"/>
              <a:ea typeface="Open Sans Light" charset="0"/>
              <a:cs typeface="Open Sans Light" charset="0"/>
              <a:sym typeface="Open Sans Light" charset="0"/>
            </a:endParaRPr>
          </a:p>
          <a:p>
            <a:pPr algn="l">
              <a:lnSpc>
                <a:spcPct val="100000"/>
              </a:lnSpc>
            </a:pPr>
            <a:endParaRPr lang="en-US" sz="2400" dirty="0">
              <a:latin typeface="Avenir Roman" charset="0"/>
              <a:ea typeface="Avenir Roman" charset="0"/>
              <a:cs typeface="Avenir Roman" charset="0"/>
              <a:sym typeface="Avenir Roman" charset="0"/>
            </a:endParaRPr>
          </a:p>
          <a:p>
            <a:pPr algn="l">
              <a:lnSpc>
                <a:spcPct val="100000"/>
              </a:lnSpc>
            </a:pPr>
            <a:r>
              <a:rPr lang="en-US" sz="1200" b="1" dirty="0">
                <a:solidFill>
                  <a:srgbClr val="55626F"/>
                </a:solidFill>
                <a:latin typeface="Open Sans" charset="0"/>
                <a:ea typeface="Open Sans" charset="0"/>
                <a:cs typeface="Open Sans" charset="0"/>
                <a:sym typeface="Open Sans" charset="0"/>
              </a:rPr>
              <a:t>Format </a:t>
            </a:r>
            <a:r>
              <a:rPr lang="en-US" sz="1200" b="1" dirty="0" err="1">
                <a:solidFill>
                  <a:srgbClr val="55626F"/>
                </a:solidFill>
                <a:latin typeface="Open Sans" charset="0"/>
                <a:ea typeface="Open Sans" charset="0"/>
                <a:cs typeface="Open Sans" charset="0"/>
                <a:sym typeface="Open Sans" charset="0"/>
              </a:rPr>
              <a:t>reklamowy</a:t>
            </a:r>
            <a:r>
              <a:rPr lang="en-US" sz="1200" b="1" dirty="0">
                <a:solidFill>
                  <a:srgbClr val="55626F"/>
                </a:solidFill>
                <a:latin typeface="Open Sans" charset="0"/>
                <a:ea typeface="Open Sans" charset="0"/>
                <a:cs typeface="Open Sans" charset="0"/>
                <a:sym typeface="Open Sans" charset="0"/>
              </a:rPr>
              <a:t>: </a:t>
            </a:r>
            <a:r>
              <a:rPr lang="en-US" sz="1200" dirty="0">
                <a:solidFill>
                  <a:srgbClr val="55626F"/>
                </a:solidFill>
                <a:latin typeface="Open Sans Light" charset="0"/>
                <a:ea typeface="Open Sans Light" charset="0"/>
                <a:cs typeface="Open Sans Light" charset="0"/>
                <a:sym typeface="Open Sans Light" charset="0"/>
              </a:rPr>
              <a:t>Full Page Rich Media</a:t>
            </a:r>
            <a:endParaRPr lang="en-US" sz="2400" dirty="0">
              <a:latin typeface="Avenir Roman" charset="0"/>
              <a:ea typeface="Avenir Roman" charset="0"/>
              <a:cs typeface="Avenir Roman" charset="0"/>
              <a:sym typeface="Avenir Roman" charset="0"/>
            </a:endParaRPr>
          </a:p>
          <a:p>
            <a:pPr algn="l">
              <a:lnSpc>
                <a:spcPct val="100000"/>
              </a:lnSpc>
            </a:pPr>
            <a:endParaRPr lang="pl-PL" sz="1200" b="1" dirty="0">
              <a:solidFill>
                <a:srgbClr val="55626F"/>
              </a:solidFill>
              <a:latin typeface="Open Sans" charset="0"/>
              <a:ea typeface="Open Sans" charset="0"/>
              <a:cs typeface="Open Sans" charset="0"/>
              <a:sym typeface="Open Sans" charset="0"/>
            </a:endParaRPr>
          </a:p>
          <a:p>
            <a:pPr algn="l">
              <a:lnSpc>
                <a:spcPct val="100000"/>
              </a:lnSpc>
            </a:pPr>
            <a:r>
              <a:rPr lang="en-US" sz="1200" b="1" dirty="0" err="1">
                <a:solidFill>
                  <a:srgbClr val="55626F"/>
                </a:solidFill>
                <a:latin typeface="Open Sans" charset="0"/>
                <a:ea typeface="Open Sans" charset="0"/>
                <a:cs typeface="Open Sans" charset="0"/>
                <a:sym typeface="Open Sans" charset="0"/>
              </a:rPr>
              <a:t>Czas</a:t>
            </a:r>
            <a:r>
              <a:rPr lang="en-US" sz="1200" b="1" dirty="0">
                <a:solidFill>
                  <a:srgbClr val="55626F"/>
                </a:solidFill>
                <a:latin typeface="Open Sans" charset="0"/>
                <a:ea typeface="Open Sans" charset="0"/>
                <a:cs typeface="Open Sans" charset="0"/>
                <a:sym typeface="Open Sans" charset="0"/>
              </a:rPr>
              <a:t> </a:t>
            </a:r>
            <a:r>
              <a:rPr lang="en-US" sz="1200" b="1" dirty="0" err="1">
                <a:solidFill>
                  <a:srgbClr val="55626F"/>
                </a:solidFill>
                <a:latin typeface="Open Sans" charset="0"/>
                <a:ea typeface="Open Sans" charset="0"/>
                <a:cs typeface="Open Sans" charset="0"/>
                <a:sym typeface="Open Sans" charset="0"/>
              </a:rPr>
              <a:t>trwania</a:t>
            </a:r>
            <a:r>
              <a:rPr lang="en-US" sz="1200" b="1" dirty="0">
                <a:solidFill>
                  <a:srgbClr val="55626F"/>
                </a:solidFill>
                <a:latin typeface="Open Sans" charset="0"/>
                <a:ea typeface="Open Sans" charset="0"/>
                <a:cs typeface="Open Sans" charset="0"/>
                <a:sym typeface="Open Sans" charset="0"/>
              </a:rPr>
              <a:t>: </a:t>
            </a:r>
            <a:r>
              <a:rPr lang="en-US" sz="1200" dirty="0">
                <a:solidFill>
                  <a:srgbClr val="55626F"/>
                </a:solidFill>
                <a:latin typeface="Open Sans Light" charset="0"/>
                <a:ea typeface="Open Sans Light" charset="0"/>
                <a:cs typeface="Open Sans Light" charset="0"/>
                <a:sym typeface="Open Sans Light" charset="0"/>
              </a:rPr>
              <a:t>2 </a:t>
            </a:r>
            <a:r>
              <a:rPr lang="en-US" sz="1200" dirty="0" err="1">
                <a:solidFill>
                  <a:srgbClr val="55626F"/>
                </a:solidFill>
                <a:latin typeface="Open Sans Light" charset="0"/>
                <a:ea typeface="Open Sans Light" charset="0"/>
                <a:cs typeface="Open Sans Light" charset="0"/>
                <a:sym typeface="Open Sans Light" charset="0"/>
              </a:rPr>
              <a:t>tygodnie</a:t>
            </a:r>
            <a:r>
              <a:rPr lang="en-US" sz="1200" dirty="0">
                <a:solidFill>
                  <a:srgbClr val="55626F"/>
                </a:solidFill>
                <a:latin typeface="Open Sans Light" charset="0"/>
                <a:ea typeface="Open Sans Light" charset="0"/>
                <a:cs typeface="Open Sans Light" charset="0"/>
                <a:sym typeface="Open Sans Light" charset="0"/>
              </a:rPr>
              <a:t> (</a:t>
            </a:r>
            <a:r>
              <a:rPr lang="en-US" sz="1200" dirty="0" err="1">
                <a:solidFill>
                  <a:srgbClr val="55626F"/>
                </a:solidFill>
                <a:latin typeface="Open Sans Light" charset="0"/>
                <a:ea typeface="Open Sans Light" charset="0"/>
                <a:cs typeface="Open Sans Light" charset="0"/>
                <a:sym typeface="Open Sans Light" charset="0"/>
              </a:rPr>
              <a:t>Październik</a:t>
            </a:r>
            <a:r>
              <a:rPr lang="en-US" sz="1200" dirty="0">
                <a:solidFill>
                  <a:srgbClr val="55626F"/>
                </a:solidFill>
                <a:latin typeface="Open Sans Light" charset="0"/>
                <a:ea typeface="Open Sans Light" charset="0"/>
                <a:cs typeface="Open Sans Light" charset="0"/>
                <a:sym typeface="Open Sans Light" charset="0"/>
              </a:rPr>
              <a:t> 2014 r.)</a:t>
            </a:r>
            <a:endParaRPr lang="en-US" sz="1200" b="1" dirty="0">
              <a:solidFill>
                <a:srgbClr val="55626F"/>
              </a:solidFill>
              <a:latin typeface="Open Sans" charset="0"/>
              <a:ea typeface="Open Sans" charset="0"/>
              <a:cs typeface="Open Sans" charset="0"/>
              <a:sym typeface="Open Sans" charset="0"/>
            </a:endParaRPr>
          </a:p>
          <a:p>
            <a:pPr algn="l">
              <a:lnSpc>
                <a:spcPct val="100000"/>
              </a:lnSpc>
            </a:pPr>
            <a:endParaRPr lang="pl-PL" sz="1200" b="1" dirty="0">
              <a:solidFill>
                <a:srgbClr val="55626F"/>
              </a:solidFill>
              <a:latin typeface="Open Sans" charset="0"/>
              <a:ea typeface="Open Sans" charset="0"/>
              <a:cs typeface="Open Sans" charset="0"/>
              <a:sym typeface="Open Sans" charset="0"/>
            </a:endParaRPr>
          </a:p>
          <a:p>
            <a:pPr algn="l">
              <a:lnSpc>
                <a:spcPct val="100000"/>
              </a:lnSpc>
            </a:pPr>
            <a:r>
              <a:rPr lang="en-US" sz="1200" b="1" dirty="0" err="1">
                <a:solidFill>
                  <a:srgbClr val="55626F"/>
                </a:solidFill>
                <a:latin typeface="Open Sans" charset="0"/>
                <a:ea typeface="Open Sans" charset="0"/>
                <a:cs typeface="Open Sans" charset="0"/>
                <a:sym typeface="Open Sans" charset="0"/>
              </a:rPr>
              <a:t>Funkcjonalności</a:t>
            </a:r>
            <a:r>
              <a:rPr lang="en-US" sz="1200" b="1" dirty="0">
                <a:solidFill>
                  <a:srgbClr val="55626F"/>
                </a:solidFill>
                <a:latin typeface="Open Sans" charset="0"/>
                <a:ea typeface="Open Sans" charset="0"/>
                <a:cs typeface="Open Sans" charset="0"/>
                <a:sym typeface="Open Sans" charset="0"/>
              </a:rPr>
              <a:t> </a:t>
            </a:r>
            <a:r>
              <a:rPr lang="en-US" sz="1200" b="1" dirty="0" err="1">
                <a:solidFill>
                  <a:srgbClr val="55626F"/>
                </a:solidFill>
                <a:latin typeface="Open Sans" charset="0"/>
                <a:ea typeface="Open Sans" charset="0"/>
                <a:cs typeface="Open Sans" charset="0"/>
                <a:sym typeface="Open Sans" charset="0"/>
              </a:rPr>
              <a:t>oraz</a:t>
            </a:r>
            <a:r>
              <a:rPr lang="en-US" sz="1200" b="1" dirty="0">
                <a:solidFill>
                  <a:srgbClr val="55626F"/>
                </a:solidFill>
                <a:latin typeface="Open Sans" charset="0"/>
                <a:ea typeface="Open Sans" charset="0"/>
                <a:cs typeface="Open Sans" charset="0"/>
                <a:sym typeface="Open Sans" charset="0"/>
              </a:rPr>
              <a:t> </a:t>
            </a:r>
            <a:r>
              <a:rPr lang="en-US" sz="1200" b="1" dirty="0" err="1">
                <a:solidFill>
                  <a:srgbClr val="55626F"/>
                </a:solidFill>
                <a:latin typeface="Open Sans" charset="0"/>
                <a:ea typeface="Open Sans" charset="0"/>
                <a:cs typeface="Open Sans" charset="0"/>
                <a:sym typeface="Open Sans" charset="0"/>
              </a:rPr>
              <a:t>możliwości</a:t>
            </a:r>
            <a:r>
              <a:rPr lang="en-US" sz="1200" b="1" dirty="0">
                <a:solidFill>
                  <a:srgbClr val="55626F"/>
                </a:solidFill>
                <a:latin typeface="Open Sans" charset="0"/>
                <a:ea typeface="Open Sans" charset="0"/>
                <a:cs typeface="Open Sans" charset="0"/>
                <a:sym typeface="Open Sans" charset="0"/>
              </a:rPr>
              <a:t>:</a:t>
            </a:r>
          </a:p>
          <a:p>
            <a:pPr>
              <a:spcBef>
                <a:spcPts val="400"/>
              </a:spcBef>
            </a:pPr>
            <a:r>
              <a:rPr lang="en-US" sz="1200" b="1" dirty="0">
                <a:solidFill>
                  <a:srgbClr val="55626F"/>
                </a:solidFill>
                <a:latin typeface="Open Sans" charset="0"/>
                <a:ea typeface="Open Sans" charset="0"/>
                <a:cs typeface="Open Sans" charset="0"/>
                <a:sym typeface="Open Sans" charset="0"/>
              </a:rPr>
              <a:t>/ </a:t>
            </a:r>
            <a:r>
              <a:rPr lang="en-US" sz="1200" dirty="0" err="1">
                <a:solidFill>
                  <a:srgbClr val="55626F"/>
                </a:solidFill>
                <a:latin typeface="Open Sans Light" charset="0"/>
                <a:ea typeface="Open Sans Light" charset="0"/>
                <a:cs typeface="Open Sans Light" charset="0"/>
                <a:sym typeface="Open Sans Light" charset="0"/>
              </a:rPr>
              <a:t>Pomiar</a:t>
            </a:r>
            <a:r>
              <a:rPr lang="en-US" sz="1200" dirty="0">
                <a:solidFill>
                  <a:srgbClr val="55626F"/>
                </a:solidFill>
                <a:latin typeface="Open Sans Light" charset="0"/>
                <a:ea typeface="Open Sans Light" charset="0"/>
                <a:cs typeface="Open Sans Light" charset="0"/>
                <a:sym typeface="Open Sans Light" charset="0"/>
              </a:rPr>
              <a:t> </a:t>
            </a:r>
            <a:r>
              <a:rPr lang="en-US" sz="1200" dirty="0" err="1">
                <a:solidFill>
                  <a:srgbClr val="55626F"/>
                </a:solidFill>
                <a:latin typeface="Open Sans Light" charset="0"/>
                <a:ea typeface="Open Sans Light" charset="0"/>
                <a:cs typeface="Open Sans Light" charset="0"/>
                <a:sym typeface="Open Sans Light" charset="0"/>
              </a:rPr>
              <a:t>poszczególnych</a:t>
            </a:r>
            <a:r>
              <a:rPr lang="en-US" sz="1200" dirty="0">
                <a:solidFill>
                  <a:srgbClr val="55626F"/>
                </a:solidFill>
                <a:latin typeface="Open Sans Light" charset="0"/>
                <a:ea typeface="Open Sans Light" charset="0"/>
                <a:cs typeface="Open Sans Light" charset="0"/>
                <a:sym typeface="Open Sans Light" charset="0"/>
              </a:rPr>
              <a:t> </a:t>
            </a:r>
            <a:r>
              <a:rPr lang="en-US" sz="1200" dirty="0" err="1">
                <a:solidFill>
                  <a:srgbClr val="55626F"/>
                </a:solidFill>
                <a:latin typeface="Open Sans Light" charset="0"/>
                <a:ea typeface="Open Sans Light" charset="0"/>
                <a:cs typeface="Open Sans Light" charset="0"/>
                <a:sym typeface="Open Sans Light" charset="0"/>
              </a:rPr>
              <a:t>interakcji</a:t>
            </a:r>
            <a:r>
              <a:rPr lang="en-US" sz="1200" dirty="0">
                <a:solidFill>
                  <a:srgbClr val="55626F"/>
                </a:solidFill>
                <a:latin typeface="Open Sans Light" charset="0"/>
                <a:ea typeface="Open Sans Light" charset="0"/>
                <a:cs typeface="Open Sans Light" charset="0"/>
                <a:sym typeface="Open Sans Light" charset="0"/>
              </a:rPr>
              <a:t> </a:t>
            </a:r>
            <a:r>
              <a:rPr lang="en-US" sz="1200" dirty="0" err="1">
                <a:solidFill>
                  <a:srgbClr val="55626F"/>
                </a:solidFill>
                <a:latin typeface="Open Sans Light" charset="0"/>
                <a:ea typeface="Open Sans Light" charset="0"/>
                <a:cs typeface="Open Sans Light" charset="0"/>
                <a:sym typeface="Open Sans Light" charset="0"/>
              </a:rPr>
              <a:t>użytkownika</a:t>
            </a:r>
            <a:r>
              <a:rPr lang="en-US" sz="1200" dirty="0">
                <a:solidFill>
                  <a:srgbClr val="55626F"/>
                </a:solidFill>
                <a:latin typeface="Open Sans Light" charset="0"/>
                <a:ea typeface="Open Sans Light" charset="0"/>
                <a:cs typeface="Open Sans Light" charset="0"/>
                <a:sym typeface="Open Sans Light" charset="0"/>
              </a:rPr>
              <a:t> z </a:t>
            </a:r>
            <a:r>
              <a:rPr lang="en-US" sz="1200" dirty="0" err="1">
                <a:solidFill>
                  <a:srgbClr val="55626F"/>
                </a:solidFill>
                <a:latin typeface="Open Sans Light" charset="0"/>
                <a:ea typeface="Open Sans Light" charset="0"/>
                <a:cs typeface="Open Sans Light" charset="0"/>
                <a:sym typeface="Open Sans Light" charset="0"/>
              </a:rPr>
              <a:t>reklamą</a:t>
            </a:r>
            <a:endParaRPr lang="en-US" sz="533" dirty="0">
              <a:solidFill>
                <a:srgbClr val="55626F"/>
              </a:solidFill>
              <a:latin typeface="Open Sans Light" charset="0"/>
              <a:ea typeface="Open Sans Light" charset="0"/>
              <a:cs typeface="Open Sans Light" charset="0"/>
              <a:sym typeface="Open Sans Light" charset="0"/>
            </a:endParaRPr>
          </a:p>
          <a:p>
            <a:pPr>
              <a:spcBef>
                <a:spcPts val="400"/>
              </a:spcBef>
            </a:pPr>
            <a:r>
              <a:rPr lang="en-US" sz="1200" b="1" dirty="0">
                <a:solidFill>
                  <a:srgbClr val="55626F"/>
                </a:solidFill>
                <a:latin typeface="Open Sans" charset="0"/>
                <a:ea typeface="Open Sans" charset="0"/>
                <a:cs typeface="Open Sans" charset="0"/>
                <a:sym typeface="Open Sans" charset="0"/>
              </a:rPr>
              <a:t>/ </a:t>
            </a:r>
            <a:r>
              <a:rPr lang="en-US" sz="1200" dirty="0">
                <a:solidFill>
                  <a:srgbClr val="55626F"/>
                </a:solidFill>
                <a:latin typeface="Open Sans Light" charset="0"/>
                <a:ea typeface="Open Sans Light" charset="0"/>
                <a:cs typeface="Open Sans Light" charset="0"/>
                <a:sym typeface="Open Sans Light" charset="0"/>
              </a:rPr>
              <a:t>Targetowanie </a:t>
            </a:r>
            <a:r>
              <a:rPr lang="en-US" sz="1200" dirty="0" err="1">
                <a:solidFill>
                  <a:srgbClr val="55626F"/>
                </a:solidFill>
                <a:latin typeface="Open Sans Light" charset="0"/>
                <a:ea typeface="Open Sans Light" charset="0"/>
                <a:cs typeface="Open Sans Light" charset="0"/>
                <a:sym typeface="Open Sans Light" charset="0"/>
              </a:rPr>
              <a:t>na</a:t>
            </a:r>
            <a:r>
              <a:rPr lang="en-US" sz="1200" dirty="0">
                <a:solidFill>
                  <a:srgbClr val="55626F"/>
                </a:solidFill>
                <a:latin typeface="Open Sans Light" charset="0"/>
                <a:ea typeface="Open Sans Light" charset="0"/>
                <a:cs typeface="Open Sans Light" charset="0"/>
                <a:sym typeface="Open Sans Light" charset="0"/>
              </a:rPr>
              <a:t> </a:t>
            </a:r>
            <a:r>
              <a:rPr lang="en-US" sz="1200" dirty="0" err="1">
                <a:solidFill>
                  <a:srgbClr val="55626F"/>
                </a:solidFill>
                <a:latin typeface="Open Sans Light" charset="0"/>
                <a:ea typeface="Open Sans Light" charset="0"/>
                <a:cs typeface="Open Sans Light" charset="0"/>
                <a:sym typeface="Open Sans Light" charset="0"/>
              </a:rPr>
              <a:t>urządzenia</a:t>
            </a:r>
            <a:r>
              <a:rPr lang="en-US" sz="1200" dirty="0">
                <a:solidFill>
                  <a:srgbClr val="55626F"/>
                </a:solidFill>
                <a:latin typeface="Open Sans Light" charset="0"/>
                <a:ea typeface="Open Sans Light" charset="0"/>
                <a:cs typeface="Open Sans Light" charset="0"/>
                <a:sym typeface="Open Sans Light" charset="0"/>
              </a:rPr>
              <a:t> </a:t>
            </a:r>
            <a:r>
              <a:rPr lang="en-US" sz="1200" dirty="0" err="1">
                <a:solidFill>
                  <a:srgbClr val="55626F"/>
                </a:solidFill>
                <a:latin typeface="Open Sans Light" charset="0"/>
                <a:ea typeface="Open Sans Light" charset="0"/>
                <a:cs typeface="Open Sans Light" charset="0"/>
                <a:sym typeface="Open Sans Light" charset="0"/>
              </a:rPr>
              <a:t>typu</a:t>
            </a:r>
            <a:r>
              <a:rPr lang="en-US" sz="1200" dirty="0">
                <a:solidFill>
                  <a:srgbClr val="55626F"/>
                </a:solidFill>
                <a:latin typeface="Open Sans Light" charset="0"/>
                <a:ea typeface="Open Sans Light" charset="0"/>
                <a:cs typeface="Open Sans Light" charset="0"/>
                <a:sym typeface="Open Sans Light" charset="0"/>
              </a:rPr>
              <a:t> tablet </a:t>
            </a:r>
            <a:r>
              <a:rPr lang="en-US" sz="1200" dirty="0" err="1">
                <a:solidFill>
                  <a:srgbClr val="55626F"/>
                </a:solidFill>
                <a:latin typeface="Open Sans Light" charset="0"/>
                <a:ea typeface="Open Sans Light" charset="0"/>
                <a:cs typeface="Open Sans Light" charset="0"/>
                <a:sym typeface="Open Sans Light" charset="0"/>
              </a:rPr>
              <a:t>oraz</a:t>
            </a:r>
            <a:r>
              <a:rPr lang="en-US" sz="1200" dirty="0">
                <a:solidFill>
                  <a:srgbClr val="55626F"/>
                </a:solidFill>
                <a:latin typeface="Open Sans Light" charset="0"/>
                <a:ea typeface="Open Sans Light" charset="0"/>
                <a:cs typeface="Open Sans Light" charset="0"/>
                <a:sym typeface="Open Sans Light" charset="0"/>
              </a:rPr>
              <a:t> </a:t>
            </a:r>
            <a:r>
              <a:rPr lang="en-US" sz="1200" dirty="0" err="1">
                <a:solidFill>
                  <a:srgbClr val="55626F"/>
                </a:solidFill>
                <a:latin typeface="Open Sans Light" charset="0"/>
                <a:ea typeface="Open Sans Light" charset="0"/>
                <a:cs typeface="Open Sans Light" charset="0"/>
                <a:sym typeface="Open Sans Light" charset="0"/>
              </a:rPr>
              <a:t>systemy</a:t>
            </a:r>
            <a:r>
              <a:rPr lang="en-US" sz="1200" dirty="0">
                <a:solidFill>
                  <a:srgbClr val="55626F"/>
                </a:solidFill>
                <a:latin typeface="Open Sans Light" charset="0"/>
                <a:ea typeface="Open Sans Light" charset="0"/>
                <a:cs typeface="Open Sans Light" charset="0"/>
                <a:sym typeface="Open Sans Light" charset="0"/>
              </a:rPr>
              <a:t> </a:t>
            </a:r>
            <a:r>
              <a:rPr lang="en-US" sz="1200" dirty="0" err="1">
                <a:solidFill>
                  <a:srgbClr val="55626F"/>
                </a:solidFill>
                <a:latin typeface="Open Sans Light" charset="0"/>
                <a:ea typeface="Open Sans Light" charset="0"/>
                <a:cs typeface="Open Sans Light" charset="0"/>
                <a:sym typeface="Open Sans Light" charset="0"/>
              </a:rPr>
              <a:t>operacyjne</a:t>
            </a:r>
            <a:endParaRPr lang="en-US" sz="2400" dirty="0">
              <a:latin typeface="Avenir Roman" charset="0"/>
              <a:ea typeface="Avenir Roman" charset="0"/>
              <a:cs typeface="Avenir Roman" charset="0"/>
              <a:sym typeface="Avenir Roman" charset="0"/>
            </a:endParaRPr>
          </a:p>
          <a:p>
            <a:pPr>
              <a:spcBef>
                <a:spcPts val="400"/>
              </a:spcBef>
            </a:pPr>
            <a:r>
              <a:rPr lang="en-US" sz="1200" b="1" dirty="0">
                <a:solidFill>
                  <a:srgbClr val="55626F"/>
                </a:solidFill>
                <a:latin typeface="Open Sans" charset="0"/>
                <a:ea typeface="Open Sans" charset="0"/>
                <a:cs typeface="Open Sans" charset="0"/>
                <a:sym typeface="Open Sans" charset="0"/>
              </a:rPr>
              <a:t>/ </a:t>
            </a:r>
            <a:r>
              <a:rPr lang="en-US" sz="1200" dirty="0" err="1">
                <a:solidFill>
                  <a:srgbClr val="55626F"/>
                </a:solidFill>
                <a:latin typeface="Open Sans Light" charset="0"/>
                <a:ea typeface="Open Sans Light" charset="0"/>
                <a:cs typeface="Open Sans Light" charset="0"/>
                <a:sym typeface="Open Sans Light" charset="0"/>
              </a:rPr>
              <a:t>Responsywność</a:t>
            </a:r>
            <a:r>
              <a:rPr lang="en-US" sz="1200" dirty="0">
                <a:solidFill>
                  <a:srgbClr val="55626F"/>
                </a:solidFill>
                <a:latin typeface="Open Sans Light" charset="0"/>
                <a:ea typeface="Open Sans Light" charset="0"/>
                <a:cs typeface="Open Sans Light" charset="0"/>
                <a:sym typeface="Open Sans Light" charset="0"/>
              </a:rPr>
              <a:t> </a:t>
            </a:r>
            <a:r>
              <a:rPr lang="en-US" sz="1200" dirty="0" err="1">
                <a:solidFill>
                  <a:srgbClr val="55626F"/>
                </a:solidFill>
                <a:latin typeface="Open Sans Light" charset="0"/>
                <a:ea typeface="Open Sans Light" charset="0"/>
                <a:cs typeface="Open Sans Light" charset="0"/>
                <a:sym typeface="Open Sans Light" charset="0"/>
              </a:rPr>
              <a:t>kreacji</a:t>
            </a:r>
            <a:r>
              <a:rPr lang="en-US" sz="1200" dirty="0">
                <a:solidFill>
                  <a:srgbClr val="55626F"/>
                </a:solidFill>
                <a:latin typeface="Open Sans Light" charset="0"/>
                <a:ea typeface="Open Sans Light" charset="0"/>
                <a:cs typeface="Open Sans Light" charset="0"/>
                <a:sym typeface="Open Sans Light" charset="0"/>
              </a:rPr>
              <a:t> </a:t>
            </a:r>
            <a:r>
              <a:rPr lang="en-US" sz="1200" dirty="0" err="1">
                <a:solidFill>
                  <a:srgbClr val="55626F"/>
                </a:solidFill>
                <a:latin typeface="Open Sans Light" charset="0"/>
                <a:ea typeface="Open Sans Light" charset="0"/>
                <a:cs typeface="Open Sans Light" charset="0"/>
                <a:sym typeface="Open Sans Light" charset="0"/>
              </a:rPr>
              <a:t>reklamowej</a:t>
            </a:r>
            <a:endParaRPr lang="en-US" sz="2400" dirty="0">
              <a:latin typeface="Avenir Roman" charset="0"/>
              <a:ea typeface="Avenir Roman" charset="0"/>
              <a:cs typeface="Avenir Roman" charset="0"/>
              <a:sym typeface="Avenir Roman" charset="0"/>
            </a:endParaRPr>
          </a:p>
          <a:p>
            <a:pPr algn="l">
              <a:lnSpc>
                <a:spcPct val="100000"/>
              </a:lnSpc>
            </a:pPr>
            <a:endParaRPr lang="en-US" sz="2133" dirty="0">
              <a:solidFill>
                <a:srgbClr val="55626F"/>
              </a:solidFill>
              <a:latin typeface="Open Sans Light" charset="0"/>
              <a:ea typeface="Open Sans Light" charset="0"/>
              <a:cs typeface="Open Sans Light" charset="0"/>
              <a:sym typeface="Open Sans Light" charset="0"/>
            </a:endParaRPr>
          </a:p>
          <a:p>
            <a:pPr algn="l">
              <a:lnSpc>
                <a:spcPct val="100000"/>
              </a:lnSpc>
            </a:pPr>
            <a:endParaRPr lang="en-US" sz="2800" dirty="0">
              <a:solidFill>
                <a:srgbClr val="55626F"/>
              </a:solidFill>
              <a:latin typeface="Open Sans Light" charset="0"/>
              <a:ea typeface="Open Sans Light" charset="0"/>
              <a:cs typeface="Open Sans Light" charset="0"/>
              <a:sym typeface="Open Sans Light" charset="0"/>
            </a:endParaRPr>
          </a:p>
          <a:p>
            <a:pPr algn="l">
              <a:lnSpc>
                <a:spcPct val="100000"/>
              </a:lnSpc>
            </a:pPr>
            <a:endParaRPr lang="en-US" sz="2133" dirty="0">
              <a:solidFill>
                <a:srgbClr val="55626F"/>
              </a:solidFill>
              <a:latin typeface="Open Sans Light" charset="0"/>
              <a:ea typeface="Open Sans Light" charset="0"/>
              <a:cs typeface="Open Sans Light" charset="0"/>
              <a:sym typeface="Open Sans Light" charset="0"/>
            </a:endParaRPr>
          </a:p>
          <a:p>
            <a:pPr algn="l">
              <a:lnSpc>
                <a:spcPct val="100000"/>
              </a:lnSpc>
            </a:pPr>
            <a:r>
              <a:rPr lang="en-US" sz="2133" dirty="0">
                <a:solidFill>
                  <a:srgbClr val="E63750"/>
                </a:solidFill>
                <a:latin typeface="Open Sans Light" charset="0"/>
                <a:ea typeface="Open Sans Light" charset="0"/>
                <a:cs typeface="Open Sans Light" charset="0"/>
                <a:sym typeface="Open Sans Light" charset="0"/>
              </a:rPr>
              <a:t>WYNIKI:</a:t>
            </a:r>
            <a:endParaRPr lang="en-US" sz="2400" dirty="0">
              <a:latin typeface="Avenir Roman" charset="0"/>
              <a:ea typeface="Avenir Roman" charset="0"/>
              <a:cs typeface="Avenir Roman" charset="0"/>
              <a:sym typeface="Avenir Roman" charset="0"/>
            </a:endParaRPr>
          </a:p>
          <a:p>
            <a:pPr algn="l">
              <a:lnSpc>
                <a:spcPct val="100000"/>
              </a:lnSpc>
            </a:pPr>
            <a:r>
              <a:rPr lang="en-US" sz="2400" b="1" dirty="0">
                <a:solidFill>
                  <a:srgbClr val="5562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 charset="0"/>
              </a:rPr>
              <a:t>7,5% </a:t>
            </a:r>
            <a:r>
              <a:rPr lang="en-US" sz="2400" b="1" dirty="0" err="1">
                <a:solidFill>
                  <a:srgbClr val="5562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 charset="0"/>
              </a:rPr>
              <a:t>użytkowników</a:t>
            </a:r>
            <a:r>
              <a:rPr lang="en-US" sz="2400" b="1" dirty="0">
                <a:solidFill>
                  <a:srgbClr val="5562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 charset="0"/>
              </a:rPr>
              <a:t> </a:t>
            </a:r>
            <a:r>
              <a:rPr lang="en-US" sz="2400" b="1" dirty="0">
                <a:solidFill>
                  <a:srgbClr val="5562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Light" charset="0"/>
              </a:rPr>
              <a:t>„</a:t>
            </a:r>
            <a:r>
              <a:rPr lang="en-US" sz="2400" b="1" dirty="0" err="1">
                <a:solidFill>
                  <a:srgbClr val="5562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Light" charset="0"/>
              </a:rPr>
              <a:t>weszło</a:t>
            </a:r>
            <a:r>
              <a:rPr lang="en-US" sz="2400" b="1" dirty="0">
                <a:solidFill>
                  <a:srgbClr val="5562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Light" charset="0"/>
              </a:rPr>
              <a:t>” w </a:t>
            </a:r>
            <a:r>
              <a:rPr lang="en-US" sz="2400" b="1" dirty="0" err="1">
                <a:solidFill>
                  <a:srgbClr val="5562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Light" charset="0"/>
              </a:rPr>
              <a:t>interakcje</a:t>
            </a:r>
            <a:r>
              <a:rPr lang="en-US" sz="2400" b="1" dirty="0">
                <a:solidFill>
                  <a:srgbClr val="5562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Light" charset="0"/>
              </a:rPr>
              <a:t> z </a:t>
            </a:r>
            <a:r>
              <a:rPr lang="en-US" sz="2400" b="1" dirty="0" err="1">
                <a:solidFill>
                  <a:srgbClr val="5562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Light" charset="0"/>
              </a:rPr>
              <a:t>reklamą</a:t>
            </a:r>
            <a:endParaRPr lang="en-US" sz="2667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Tytu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pl-PL" dirty="0" smtClean="0"/>
              <a:t>Czy to działa?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307675689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" descr="image8.jpeg"/>
          <p:cNvPicPr>
            <a:picLocks noChangeAspect="1"/>
          </p:cNvPicPr>
          <p:nvPr/>
        </p:nvPicPr>
        <p:blipFill>
          <a:blip r:embed="rId4"/>
          <a:srcRect l="8469" t="9911" r="8469" b="5466"/>
          <a:stretch>
            <a:fillRect/>
          </a:stretch>
        </p:blipFill>
        <p:spPr bwMode="auto">
          <a:xfrm>
            <a:off x="321733" y="1528234"/>
            <a:ext cx="6267451" cy="4790017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</p:pic>
      <p:pic>
        <p:nvPicPr>
          <p:cNvPr id="2" name="Ford_zlapFocu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6533" y="2308373"/>
            <a:ext cx="5695244" cy="318346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chemeClr val="bg1"/>
            </a:solidFill>
            <a:prstDash val="solid"/>
            <a:bevel/>
            <a:headEnd type="none" w="med" len="med"/>
            <a:tailEnd type="none" w="med" len="med"/>
          </a:ln>
          <a:effectLst/>
        </p:spPr>
      </p:pic>
      <p:sp>
        <p:nvSpPr>
          <p:cNvPr id="18437" name="Line 4"/>
          <p:cNvSpPr>
            <a:spLocks noChangeShapeType="1"/>
          </p:cNvSpPr>
          <p:nvPr/>
        </p:nvSpPr>
        <p:spPr bwMode="auto">
          <a:xfrm>
            <a:off x="573561" y="5506355"/>
            <a:ext cx="5769183" cy="9075"/>
          </a:xfrm>
          <a:prstGeom prst="line">
            <a:avLst/>
          </a:prstGeom>
          <a:noFill/>
          <a:ln w="57150">
            <a:solidFill>
              <a:srgbClr val="8996A5"/>
            </a:solidFill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18441" name="Rectangle 8"/>
          <p:cNvSpPr>
            <a:spLocks/>
          </p:cNvSpPr>
          <p:nvPr/>
        </p:nvSpPr>
        <p:spPr bwMode="auto">
          <a:xfrm>
            <a:off x="6396567" y="1538817"/>
            <a:ext cx="194733" cy="4783667"/>
          </a:xfrm>
          <a:prstGeom prst="rect">
            <a:avLst/>
          </a:prstGeom>
          <a:solidFill>
            <a:srgbClr val="EEF0F2">
              <a:alpha val="39999"/>
            </a:srgbClr>
          </a:solidFill>
          <a:ln w="12700">
            <a:noFill/>
            <a:miter lim="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>
              <a:lnSpc>
                <a:spcPct val="100000"/>
              </a:lnSpc>
            </a:pPr>
            <a:endParaRPr lang="en-US" sz="2400">
              <a:solidFill>
                <a:srgbClr val="FFFFFF"/>
              </a:solidFill>
              <a:latin typeface="Calibri" charset="0"/>
              <a:ea typeface="Calibri" charset="0"/>
              <a:cs typeface="Calibri" charset="0"/>
              <a:sym typeface="Calibri" charset="0"/>
            </a:endParaRPr>
          </a:p>
        </p:txBody>
      </p:sp>
      <p:sp>
        <p:nvSpPr>
          <p:cNvPr id="18443" name="AutoShape 16"/>
          <p:cNvSpPr>
            <a:spLocks/>
          </p:cNvSpPr>
          <p:nvPr/>
        </p:nvSpPr>
        <p:spPr bwMode="auto">
          <a:xfrm>
            <a:off x="11245851" y="6388100"/>
            <a:ext cx="71967" cy="152400"/>
          </a:xfrm>
          <a:custGeom>
            <a:avLst/>
            <a:gdLst>
              <a:gd name="T0" fmla="*/ 1052268 w 21600"/>
              <a:gd name="T1" fmla="*/ 44811204 h 21600"/>
              <a:gd name="T2" fmla="*/ 1052268 w 21600"/>
              <a:gd name="T3" fmla="*/ 44811204 h 21600"/>
              <a:gd name="T4" fmla="*/ 1052268 w 21600"/>
              <a:gd name="T5" fmla="*/ 44811204 h 21600"/>
              <a:gd name="T6" fmla="*/ 1052268 w 21600"/>
              <a:gd name="T7" fmla="*/ 44811204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0483" y="0"/>
                </a:moveTo>
                <a:lnTo>
                  <a:pt x="0" y="10761"/>
                </a:lnTo>
                <a:lnTo>
                  <a:pt x="21600" y="21600"/>
                </a:lnTo>
              </a:path>
            </a:pathLst>
          </a:custGeom>
          <a:noFill/>
          <a:ln w="12700">
            <a:solidFill>
              <a:srgbClr val="FFFFFF"/>
            </a:solidFill>
            <a:bevel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609585"/>
            <a:endParaRPr lang="en-US" sz="1600"/>
          </a:p>
        </p:txBody>
      </p:sp>
      <p:sp>
        <p:nvSpPr>
          <p:cNvPr id="18444" name="AutoShape 17"/>
          <p:cNvSpPr>
            <a:spLocks/>
          </p:cNvSpPr>
          <p:nvPr/>
        </p:nvSpPr>
        <p:spPr bwMode="auto">
          <a:xfrm flipH="1">
            <a:off x="11533718" y="6388100"/>
            <a:ext cx="71967" cy="152400"/>
          </a:xfrm>
          <a:custGeom>
            <a:avLst/>
            <a:gdLst>
              <a:gd name="T0" fmla="*/ 1052268 w 21600"/>
              <a:gd name="T1" fmla="*/ 44811204 h 21600"/>
              <a:gd name="T2" fmla="*/ 1052268 w 21600"/>
              <a:gd name="T3" fmla="*/ 44811204 h 21600"/>
              <a:gd name="T4" fmla="*/ 1052268 w 21600"/>
              <a:gd name="T5" fmla="*/ 44811204 h 21600"/>
              <a:gd name="T6" fmla="*/ 1052268 w 21600"/>
              <a:gd name="T7" fmla="*/ 44811204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0483" y="0"/>
                </a:moveTo>
                <a:lnTo>
                  <a:pt x="0" y="10761"/>
                </a:lnTo>
                <a:lnTo>
                  <a:pt x="21600" y="21600"/>
                </a:lnTo>
              </a:path>
            </a:pathLst>
          </a:custGeom>
          <a:noFill/>
          <a:ln w="12700">
            <a:solidFill>
              <a:srgbClr val="FFFFFF"/>
            </a:solidFill>
            <a:bevel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609585"/>
            <a:endParaRPr lang="en-US" sz="1600"/>
          </a:p>
        </p:txBody>
      </p:sp>
      <p:sp>
        <p:nvSpPr>
          <p:cNvPr id="19" name="Prostokąt zaokrąglony 18"/>
          <p:cNvSpPr/>
          <p:nvPr/>
        </p:nvSpPr>
        <p:spPr bwMode="auto">
          <a:xfrm>
            <a:off x="6946901" y="5143217"/>
            <a:ext cx="4586816" cy="41996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25400" cap="flat" cmpd="sng" algn="ctr">
            <a:noFill/>
            <a:prstDash val="solid"/>
            <a:bevel/>
            <a:headEnd type="none" w="med" len="med"/>
            <a:tailEnd type="none" w="med" len="med"/>
          </a:ln>
          <a:effectLst/>
        </p:spPr>
        <p:txBody>
          <a:bodyPr vert="horz" wrap="square" lIns="60957" tIns="60957" rIns="60957" bIns="60957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defTabSz="121917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</a:pPr>
            <a:endParaRPr lang="pl-PL" sz="1333">
              <a:solidFill>
                <a:srgbClr val="000000"/>
              </a:solidFill>
              <a:latin typeface="Helvetica" charset="0"/>
              <a:ea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3" name="Prostokąt 2"/>
          <p:cNvSpPr/>
          <p:nvPr/>
        </p:nvSpPr>
        <p:spPr bwMode="auto">
          <a:xfrm>
            <a:off x="6212115" y="2308374"/>
            <a:ext cx="138691" cy="379585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chemeClr val="bg1"/>
            </a:solidFill>
            <a:prstDash val="solid"/>
            <a:bevel/>
            <a:headEnd type="none" w="med" len="med"/>
            <a:tailEnd type="none" w="med" len="med"/>
          </a:ln>
          <a:effectLst/>
        </p:spPr>
        <p:txBody>
          <a:bodyPr vert="horz" wrap="square" lIns="60957" tIns="60957" rIns="60957" bIns="60957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defTabSz="121917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</a:pPr>
            <a:endParaRPr lang="pl-PL" sz="1333">
              <a:solidFill>
                <a:srgbClr val="000000"/>
              </a:solidFill>
              <a:latin typeface="Helvetica" charset="0"/>
              <a:ea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23" name="Rectangle 5"/>
          <p:cNvSpPr>
            <a:spLocks/>
          </p:cNvSpPr>
          <p:nvPr/>
        </p:nvSpPr>
        <p:spPr bwMode="auto">
          <a:xfrm>
            <a:off x="6949018" y="1403542"/>
            <a:ext cx="4811183" cy="4934358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  <p:txBody>
          <a:bodyPr lIns="60957" tIns="60957" rIns="60957" bIns="60957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133" dirty="0">
                <a:solidFill>
                  <a:srgbClr val="E63750"/>
                </a:solidFill>
                <a:latin typeface="Open Sans Light" charset="0"/>
                <a:ea typeface="Open Sans Light" charset="0"/>
                <a:cs typeface="Open Sans Light" charset="0"/>
                <a:sym typeface="Open Sans Light" charset="0"/>
              </a:rPr>
              <a:t>PROMOCJA NOWEGO MODELU AUTA:</a:t>
            </a:r>
            <a:endParaRPr lang="pl-PL" sz="2133" dirty="0">
              <a:solidFill>
                <a:srgbClr val="E63750"/>
              </a:solidFill>
              <a:latin typeface="Open Sans Light" charset="0"/>
              <a:ea typeface="Open Sans Light" charset="0"/>
              <a:cs typeface="Open Sans Light" charset="0"/>
              <a:sym typeface="Open Sans Light" charset="0"/>
            </a:endParaRPr>
          </a:p>
          <a:p>
            <a:pPr algn="l">
              <a:lnSpc>
                <a:spcPct val="100000"/>
              </a:lnSpc>
            </a:pPr>
            <a:endParaRPr lang="en-US" sz="2400" dirty="0">
              <a:latin typeface="Avenir Roman" charset="0"/>
              <a:ea typeface="Avenir Roman" charset="0"/>
              <a:cs typeface="Avenir Roman" charset="0"/>
              <a:sym typeface="Avenir Roman" charset="0"/>
            </a:endParaRPr>
          </a:p>
          <a:p>
            <a:pPr algn="l">
              <a:lnSpc>
                <a:spcPct val="100000"/>
              </a:lnSpc>
            </a:pPr>
            <a:r>
              <a:rPr lang="en-US" sz="1200" b="1" dirty="0">
                <a:solidFill>
                  <a:srgbClr val="55626F"/>
                </a:solidFill>
                <a:latin typeface="Open Sans" charset="0"/>
                <a:ea typeface="Open Sans" charset="0"/>
                <a:cs typeface="Open Sans" charset="0"/>
                <a:sym typeface="Open Sans" charset="0"/>
              </a:rPr>
              <a:t>Format </a:t>
            </a:r>
            <a:r>
              <a:rPr lang="en-US" sz="1200" b="1" dirty="0" err="1">
                <a:solidFill>
                  <a:srgbClr val="55626F"/>
                </a:solidFill>
                <a:latin typeface="Open Sans" charset="0"/>
                <a:ea typeface="Open Sans" charset="0"/>
                <a:cs typeface="Open Sans" charset="0"/>
                <a:sym typeface="Open Sans" charset="0"/>
              </a:rPr>
              <a:t>reklamowy</a:t>
            </a:r>
            <a:r>
              <a:rPr lang="en-US" sz="1200" b="1" dirty="0">
                <a:solidFill>
                  <a:srgbClr val="55626F"/>
                </a:solidFill>
                <a:latin typeface="Open Sans" charset="0"/>
                <a:ea typeface="Open Sans" charset="0"/>
                <a:cs typeface="Open Sans" charset="0"/>
                <a:sym typeface="Open Sans" charset="0"/>
              </a:rPr>
              <a:t>: </a:t>
            </a:r>
            <a:r>
              <a:rPr lang="en-US" sz="1200" dirty="0">
                <a:solidFill>
                  <a:srgbClr val="55626F"/>
                </a:solidFill>
                <a:latin typeface="Open Sans Light" charset="0"/>
                <a:ea typeface="Open Sans Light" charset="0"/>
                <a:cs typeface="Open Sans Light" charset="0"/>
                <a:sym typeface="Open Sans Light" charset="0"/>
              </a:rPr>
              <a:t>Full Page Rich Media</a:t>
            </a:r>
            <a:endParaRPr lang="en-US" sz="2400" dirty="0">
              <a:latin typeface="Avenir Roman" charset="0"/>
              <a:ea typeface="Avenir Roman" charset="0"/>
              <a:cs typeface="Avenir Roman" charset="0"/>
              <a:sym typeface="Avenir Roman" charset="0"/>
            </a:endParaRPr>
          </a:p>
          <a:p>
            <a:pPr algn="l">
              <a:lnSpc>
                <a:spcPct val="100000"/>
              </a:lnSpc>
            </a:pPr>
            <a:endParaRPr lang="pl-PL" sz="1200" b="1" dirty="0">
              <a:solidFill>
                <a:srgbClr val="55626F"/>
              </a:solidFill>
              <a:latin typeface="Open Sans" charset="0"/>
              <a:ea typeface="Open Sans" charset="0"/>
              <a:cs typeface="Open Sans" charset="0"/>
              <a:sym typeface="Open Sans" charset="0"/>
            </a:endParaRPr>
          </a:p>
          <a:p>
            <a:pPr algn="l">
              <a:lnSpc>
                <a:spcPct val="100000"/>
              </a:lnSpc>
            </a:pPr>
            <a:r>
              <a:rPr lang="en-US" sz="1200" b="1" dirty="0" err="1">
                <a:solidFill>
                  <a:srgbClr val="55626F"/>
                </a:solidFill>
                <a:latin typeface="Open Sans" charset="0"/>
                <a:ea typeface="Open Sans" charset="0"/>
                <a:cs typeface="Open Sans" charset="0"/>
                <a:sym typeface="Open Sans" charset="0"/>
              </a:rPr>
              <a:t>Czas</a:t>
            </a:r>
            <a:r>
              <a:rPr lang="en-US" sz="1200" b="1" dirty="0">
                <a:solidFill>
                  <a:srgbClr val="55626F"/>
                </a:solidFill>
                <a:latin typeface="Open Sans" charset="0"/>
                <a:ea typeface="Open Sans" charset="0"/>
                <a:cs typeface="Open Sans" charset="0"/>
                <a:sym typeface="Open Sans" charset="0"/>
              </a:rPr>
              <a:t> </a:t>
            </a:r>
            <a:r>
              <a:rPr lang="en-US" sz="1200" b="1" dirty="0" err="1">
                <a:solidFill>
                  <a:srgbClr val="55626F"/>
                </a:solidFill>
                <a:latin typeface="Open Sans" charset="0"/>
                <a:ea typeface="Open Sans" charset="0"/>
                <a:cs typeface="Open Sans" charset="0"/>
                <a:sym typeface="Open Sans" charset="0"/>
              </a:rPr>
              <a:t>trwania</a:t>
            </a:r>
            <a:r>
              <a:rPr lang="en-US" sz="1200" b="1" dirty="0">
                <a:solidFill>
                  <a:srgbClr val="55626F"/>
                </a:solidFill>
                <a:latin typeface="Open Sans" charset="0"/>
                <a:ea typeface="Open Sans" charset="0"/>
                <a:cs typeface="Open Sans" charset="0"/>
                <a:sym typeface="Open Sans" charset="0"/>
              </a:rPr>
              <a:t>: </a:t>
            </a:r>
            <a:r>
              <a:rPr lang="en-US" sz="1200" dirty="0">
                <a:solidFill>
                  <a:srgbClr val="55626F"/>
                </a:solidFill>
                <a:latin typeface="Open Sans Light" charset="0"/>
                <a:ea typeface="Open Sans Light" charset="0"/>
                <a:cs typeface="Open Sans Light" charset="0"/>
                <a:sym typeface="Open Sans Light" charset="0"/>
              </a:rPr>
              <a:t>2 </a:t>
            </a:r>
            <a:r>
              <a:rPr lang="en-US" sz="1200" dirty="0" err="1">
                <a:solidFill>
                  <a:srgbClr val="55626F"/>
                </a:solidFill>
                <a:latin typeface="Open Sans Light" charset="0"/>
                <a:ea typeface="Open Sans Light" charset="0"/>
                <a:cs typeface="Open Sans Light" charset="0"/>
                <a:sym typeface="Open Sans Light" charset="0"/>
              </a:rPr>
              <a:t>tygodnie</a:t>
            </a:r>
            <a:r>
              <a:rPr lang="en-US" sz="1200" dirty="0">
                <a:solidFill>
                  <a:srgbClr val="55626F"/>
                </a:solidFill>
                <a:latin typeface="Open Sans Light" charset="0"/>
                <a:ea typeface="Open Sans Light" charset="0"/>
                <a:cs typeface="Open Sans Light" charset="0"/>
                <a:sym typeface="Open Sans Light" charset="0"/>
              </a:rPr>
              <a:t> (</a:t>
            </a:r>
            <a:r>
              <a:rPr lang="en-US" sz="1200" dirty="0" err="1">
                <a:solidFill>
                  <a:srgbClr val="55626F"/>
                </a:solidFill>
                <a:latin typeface="Open Sans Light" charset="0"/>
                <a:ea typeface="Open Sans Light" charset="0"/>
                <a:cs typeface="Open Sans Light" charset="0"/>
                <a:sym typeface="Open Sans Light" charset="0"/>
              </a:rPr>
              <a:t>Październik</a:t>
            </a:r>
            <a:r>
              <a:rPr lang="en-US" sz="1200" dirty="0">
                <a:solidFill>
                  <a:srgbClr val="55626F"/>
                </a:solidFill>
                <a:latin typeface="Open Sans Light" charset="0"/>
                <a:ea typeface="Open Sans Light" charset="0"/>
                <a:cs typeface="Open Sans Light" charset="0"/>
                <a:sym typeface="Open Sans Light" charset="0"/>
              </a:rPr>
              <a:t> 2014 r.)</a:t>
            </a:r>
            <a:endParaRPr lang="en-US" sz="1200" b="1" dirty="0">
              <a:solidFill>
                <a:srgbClr val="55626F"/>
              </a:solidFill>
              <a:latin typeface="Open Sans" charset="0"/>
              <a:ea typeface="Open Sans" charset="0"/>
              <a:cs typeface="Open Sans" charset="0"/>
              <a:sym typeface="Open Sans" charset="0"/>
            </a:endParaRPr>
          </a:p>
          <a:p>
            <a:pPr algn="l">
              <a:lnSpc>
                <a:spcPct val="100000"/>
              </a:lnSpc>
            </a:pPr>
            <a:endParaRPr lang="pl-PL" sz="1200" b="1" dirty="0">
              <a:solidFill>
                <a:srgbClr val="55626F"/>
              </a:solidFill>
              <a:latin typeface="Open Sans" charset="0"/>
              <a:ea typeface="Open Sans" charset="0"/>
              <a:cs typeface="Open Sans" charset="0"/>
              <a:sym typeface="Open Sans" charset="0"/>
            </a:endParaRPr>
          </a:p>
          <a:p>
            <a:pPr algn="l">
              <a:lnSpc>
                <a:spcPct val="100000"/>
              </a:lnSpc>
            </a:pPr>
            <a:r>
              <a:rPr lang="en-US" sz="1200" b="1" dirty="0" err="1">
                <a:solidFill>
                  <a:srgbClr val="55626F"/>
                </a:solidFill>
                <a:latin typeface="Open Sans" charset="0"/>
                <a:ea typeface="Open Sans" charset="0"/>
                <a:cs typeface="Open Sans" charset="0"/>
                <a:sym typeface="Open Sans" charset="0"/>
              </a:rPr>
              <a:t>Funkcjonalności</a:t>
            </a:r>
            <a:r>
              <a:rPr lang="en-US" sz="1200" b="1" dirty="0">
                <a:solidFill>
                  <a:srgbClr val="55626F"/>
                </a:solidFill>
                <a:latin typeface="Open Sans" charset="0"/>
                <a:ea typeface="Open Sans" charset="0"/>
                <a:cs typeface="Open Sans" charset="0"/>
                <a:sym typeface="Open Sans" charset="0"/>
              </a:rPr>
              <a:t> </a:t>
            </a:r>
            <a:r>
              <a:rPr lang="en-US" sz="1200" b="1" dirty="0" err="1">
                <a:solidFill>
                  <a:srgbClr val="55626F"/>
                </a:solidFill>
                <a:latin typeface="Open Sans" charset="0"/>
                <a:ea typeface="Open Sans" charset="0"/>
                <a:cs typeface="Open Sans" charset="0"/>
                <a:sym typeface="Open Sans" charset="0"/>
              </a:rPr>
              <a:t>oraz</a:t>
            </a:r>
            <a:r>
              <a:rPr lang="en-US" sz="1200" b="1" dirty="0">
                <a:solidFill>
                  <a:srgbClr val="55626F"/>
                </a:solidFill>
                <a:latin typeface="Open Sans" charset="0"/>
                <a:ea typeface="Open Sans" charset="0"/>
                <a:cs typeface="Open Sans" charset="0"/>
                <a:sym typeface="Open Sans" charset="0"/>
              </a:rPr>
              <a:t> </a:t>
            </a:r>
            <a:r>
              <a:rPr lang="en-US" sz="1200" b="1" dirty="0" err="1">
                <a:solidFill>
                  <a:srgbClr val="55626F"/>
                </a:solidFill>
                <a:latin typeface="Open Sans" charset="0"/>
                <a:ea typeface="Open Sans" charset="0"/>
                <a:cs typeface="Open Sans" charset="0"/>
                <a:sym typeface="Open Sans" charset="0"/>
              </a:rPr>
              <a:t>możliwości</a:t>
            </a:r>
            <a:r>
              <a:rPr lang="en-US" sz="1200" b="1" dirty="0">
                <a:solidFill>
                  <a:srgbClr val="55626F"/>
                </a:solidFill>
                <a:latin typeface="Open Sans" charset="0"/>
                <a:ea typeface="Open Sans" charset="0"/>
                <a:cs typeface="Open Sans" charset="0"/>
                <a:sym typeface="Open Sans" charset="0"/>
              </a:rPr>
              <a:t>:</a:t>
            </a:r>
          </a:p>
          <a:p>
            <a:pPr>
              <a:spcBef>
                <a:spcPts val="400"/>
              </a:spcBef>
            </a:pPr>
            <a:r>
              <a:rPr lang="en-US" sz="1200" b="1" dirty="0">
                <a:solidFill>
                  <a:srgbClr val="55626F"/>
                </a:solidFill>
                <a:latin typeface="Open Sans" charset="0"/>
                <a:ea typeface="Open Sans" charset="0"/>
                <a:cs typeface="Open Sans" charset="0"/>
                <a:sym typeface="Open Sans" charset="0"/>
              </a:rPr>
              <a:t>/ </a:t>
            </a:r>
            <a:r>
              <a:rPr lang="en-US" sz="1200" dirty="0" err="1">
                <a:solidFill>
                  <a:srgbClr val="55626F"/>
                </a:solidFill>
                <a:latin typeface="Open Sans Light" charset="0"/>
                <a:ea typeface="Open Sans Light" charset="0"/>
                <a:cs typeface="Open Sans Light" charset="0"/>
                <a:sym typeface="Open Sans Light" charset="0"/>
              </a:rPr>
              <a:t>Pomiar</a:t>
            </a:r>
            <a:r>
              <a:rPr lang="en-US" sz="1200" dirty="0">
                <a:solidFill>
                  <a:srgbClr val="55626F"/>
                </a:solidFill>
                <a:latin typeface="Open Sans Light" charset="0"/>
                <a:ea typeface="Open Sans Light" charset="0"/>
                <a:cs typeface="Open Sans Light" charset="0"/>
                <a:sym typeface="Open Sans Light" charset="0"/>
              </a:rPr>
              <a:t> </a:t>
            </a:r>
            <a:r>
              <a:rPr lang="en-US" sz="1200" dirty="0" err="1">
                <a:solidFill>
                  <a:srgbClr val="55626F"/>
                </a:solidFill>
                <a:latin typeface="Open Sans Light" charset="0"/>
                <a:ea typeface="Open Sans Light" charset="0"/>
                <a:cs typeface="Open Sans Light" charset="0"/>
                <a:sym typeface="Open Sans Light" charset="0"/>
              </a:rPr>
              <a:t>poszczególnych</a:t>
            </a:r>
            <a:r>
              <a:rPr lang="en-US" sz="1200" dirty="0">
                <a:solidFill>
                  <a:srgbClr val="55626F"/>
                </a:solidFill>
                <a:latin typeface="Open Sans Light" charset="0"/>
                <a:ea typeface="Open Sans Light" charset="0"/>
                <a:cs typeface="Open Sans Light" charset="0"/>
                <a:sym typeface="Open Sans Light" charset="0"/>
              </a:rPr>
              <a:t> </a:t>
            </a:r>
            <a:r>
              <a:rPr lang="en-US" sz="1200" dirty="0" err="1">
                <a:solidFill>
                  <a:srgbClr val="55626F"/>
                </a:solidFill>
                <a:latin typeface="Open Sans Light" charset="0"/>
                <a:ea typeface="Open Sans Light" charset="0"/>
                <a:cs typeface="Open Sans Light" charset="0"/>
                <a:sym typeface="Open Sans Light" charset="0"/>
              </a:rPr>
              <a:t>interakcji</a:t>
            </a:r>
            <a:r>
              <a:rPr lang="en-US" sz="1200" dirty="0">
                <a:solidFill>
                  <a:srgbClr val="55626F"/>
                </a:solidFill>
                <a:latin typeface="Open Sans Light" charset="0"/>
                <a:ea typeface="Open Sans Light" charset="0"/>
                <a:cs typeface="Open Sans Light" charset="0"/>
                <a:sym typeface="Open Sans Light" charset="0"/>
              </a:rPr>
              <a:t> </a:t>
            </a:r>
            <a:r>
              <a:rPr lang="en-US" sz="1200" dirty="0" err="1">
                <a:solidFill>
                  <a:srgbClr val="55626F"/>
                </a:solidFill>
                <a:latin typeface="Open Sans Light" charset="0"/>
                <a:ea typeface="Open Sans Light" charset="0"/>
                <a:cs typeface="Open Sans Light" charset="0"/>
                <a:sym typeface="Open Sans Light" charset="0"/>
              </a:rPr>
              <a:t>użytkownika</a:t>
            </a:r>
            <a:r>
              <a:rPr lang="en-US" sz="1200" dirty="0">
                <a:solidFill>
                  <a:srgbClr val="55626F"/>
                </a:solidFill>
                <a:latin typeface="Open Sans Light" charset="0"/>
                <a:ea typeface="Open Sans Light" charset="0"/>
                <a:cs typeface="Open Sans Light" charset="0"/>
                <a:sym typeface="Open Sans Light" charset="0"/>
              </a:rPr>
              <a:t> z </a:t>
            </a:r>
            <a:r>
              <a:rPr lang="en-US" sz="1200" dirty="0" err="1">
                <a:solidFill>
                  <a:srgbClr val="55626F"/>
                </a:solidFill>
                <a:latin typeface="Open Sans Light" charset="0"/>
                <a:ea typeface="Open Sans Light" charset="0"/>
                <a:cs typeface="Open Sans Light" charset="0"/>
                <a:sym typeface="Open Sans Light" charset="0"/>
              </a:rPr>
              <a:t>reklamą</a:t>
            </a:r>
            <a:endParaRPr lang="en-US" sz="533" dirty="0">
              <a:solidFill>
                <a:srgbClr val="55626F"/>
              </a:solidFill>
              <a:latin typeface="Open Sans Light" charset="0"/>
              <a:ea typeface="Open Sans Light" charset="0"/>
              <a:cs typeface="Open Sans Light" charset="0"/>
              <a:sym typeface="Open Sans Light" charset="0"/>
            </a:endParaRPr>
          </a:p>
          <a:p>
            <a:pPr>
              <a:spcBef>
                <a:spcPts val="400"/>
              </a:spcBef>
            </a:pPr>
            <a:r>
              <a:rPr lang="en-US" sz="1200" b="1" dirty="0">
                <a:solidFill>
                  <a:srgbClr val="55626F"/>
                </a:solidFill>
                <a:latin typeface="Open Sans" charset="0"/>
                <a:ea typeface="Open Sans" charset="0"/>
                <a:cs typeface="Open Sans" charset="0"/>
                <a:sym typeface="Open Sans" charset="0"/>
              </a:rPr>
              <a:t>/ </a:t>
            </a:r>
            <a:r>
              <a:rPr lang="en-US" sz="1200" dirty="0">
                <a:solidFill>
                  <a:srgbClr val="55626F"/>
                </a:solidFill>
                <a:latin typeface="Open Sans Light" charset="0"/>
                <a:ea typeface="Open Sans Light" charset="0"/>
                <a:cs typeface="Open Sans Light" charset="0"/>
                <a:sym typeface="Open Sans Light" charset="0"/>
              </a:rPr>
              <a:t>Targetowanie </a:t>
            </a:r>
            <a:r>
              <a:rPr lang="en-US" sz="1200" dirty="0" err="1">
                <a:solidFill>
                  <a:srgbClr val="55626F"/>
                </a:solidFill>
                <a:latin typeface="Open Sans Light" charset="0"/>
                <a:ea typeface="Open Sans Light" charset="0"/>
                <a:cs typeface="Open Sans Light" charset="0"/>
                <a:sym typeface="Open Sans Light" charset="0"/>
              </a:rPr>
              <a:t>na</a:t>
            </a:r>
            <a:r>
              <a:rPr lang="en-US" sz="1200" dirty="0">
                <a:solidFill>
                  <a:srgbClr val="55626F"/>
                </a:solidFill>
                <a:latin typeface="Open Sans Light" charset="0"/>
                <a:ea typeface="Open Sans Light" charset="0"/>
                <a:cs typeface="Open Sans Light" charset="0"/>
                <a:sym typeface="Open Sans Light" charset="0"/>
              </a:rPr>
              <a:t> </a:t>
            </a:r>
            <a:r>
              <a:rPr lang="en-US" sz="1200" dirty="0" err="1">
                <a:solidFill>
                  <a:srgbClr val="55626F"/>
                </a:solidFill>
                <a:latin typeface="Open Sans Light" charset="0"/>
                <a:ea typeface="Open Sans Light" charset="0"/>
                <a:cs typeface="Open Sans Light" charset="0"/>
                <a:sym typeface="Open Sans Light" charset="0"/>
              </a:rPr>
              <a:t>urządzenia</a:t>
            </a:r>
            <a:r>
              <a:rPr lang="en-US" sz="1200" dirty="0">
                <a:solidFill>
                  <a:srgbClr val="55626F"/>
                </a:solidFill>
                <a:latin typeface="Open Sans Light" charset="0"/>
                <a:ea typeface="Open Sans Light" charset="0"/>
                <a:cs typeface="Open Sans Light" charset="0"/>
                <a:sym typeface="Open Sans Light" charset="0"/>
              </a:rPr>
              <a:t> </a:t>
            </a:r>
            <a:r>
              <a:rPr lang="en-US" sz="1200" dirty="0" err="1">
                <a:solidFill>
                  <a:srgbClr val="55626F"/>
                </a:solidFill>
                <a:latin typeface="Open Sans Light" charset="0"/>
                <a:ea typeface="Open Sans Light" charset="0"/>
                <a:cs typeface="Open Sans Light" charset="0"/>
                <a:sym typeface="Open Sans Light" charset="0"/>
              </a:rPr>
              <a:t>typu</a:t>
            </a:r>
            <a:r>
              <a:rPr lang="en-US" sz="1200" dirty="0">
                <a:solidFill>
                  <a:srgbClr val="55626F"/>
                </a:solidFill>
                <a:latin typeface="Open Sans Light" charset="0"/>
                <a:ea typeface="Open Sans Light" charset="0"/>
                <a:cs typeface="Open Sans Light" charset="0"/>
                <a:sym typeface="Open Sans Light" charset="0"/>
              </a:rPr>
              <a:t> tablet </a:t>
            </a:r>
            <a:r>
              <a:rPr lang="en-US" sz="1200" dirty="0" err="1">
                <a:solidFill>
                  <a:srgbClr val="55626F"/>
                </a:solidFill>
                <a:latin typeface="Open Sans Light" charset="0"/>
                <a:ea typeface="Open Sans Light" charset="0"/>
                <a:cs typeface="Open Sans Light" charset="0"/>
                <a:sym typeface="Open Sans Light" charset="0"/>
              </a:rPr>
              <a:t>oraz</a:t>
            </a:r>
            <a:r>
              <a:rPr lang="en-US" sz="1200" dirty="0">
                <a:solidFill>
                  <a:srgbClr val="55626F"/>
                </a:solidFill>
                <a:latin typeface="Open Sans Light" charset="0"/>
                <a:ea typeface="Open Sans Light" charset="0"/>
                <a:cs typeface="Open Sans Light" charset="0"/>
                <a:sym typeface="Open Sans Light" charset="0"/>
              </a:rPr>
              <a:t> </a:t>
            </a:r>
            <a:r>
              <a:rPr lang="en-US" sz="1200" dirty="0" err="1">
                <a:solidFill>
                  <a:srgbClr val="55626F"/>
                </a:solidFill>
                <a:latin typeface="Open Sans Light" charset="0"/>
                <a:ea typeface="Open Sans Light" charset="0"/>
                <a:cs typeface="Open Sans Light" charset="0"/>
                <a:sym typeface="Open Sans Light" charset="0"/>
              </a:rPr>
              <a:t>systemy</a:t>
            </a:r>
            <a:r>
              <a:rPr lang="en-US" sz="1200" dirty="0">
                <a:solidFill>
                  <a:srgbClr val="55626F"/>
                </a:solidFill>
                <a:latin typeface="Open Sans Light" charset="0"/>
                <a:ea typeface="Open Sans Light" charset="0"/>
                <a:cs typeface="Open Sans Light" charset="0"/>
                <a:sym typeface="Open Sans Light" charset="0"/>
              </a:rPr>
              <a:t> </a:t>
            </a:r>
            <a:r>
              <a:rPr lang="en-US" sz="1200" dirty="0" err="1">
                <a:solidFill>
                  <a:srgbClr val="55626F"/>
                </a:solidFill>
                <a:latin typeface="Open Sans Light" charset="0"/>
                <a:ea typeface="Open Sans Light" charset="0"/>
                <a:cs typeface="Open Sans Light" charset="0"/>
                <a:sym typeface="Open Sans Light" charset="0"/>
              </a:rPr>
              <a:t>operacyjne</a:t>
            </a:r>
            <a:endParaRPr lang="en-US" sz="2400" dirty="0">
              <a:latin typeface="Avenir Roman" charset="0"/>
              <a:ea typeface="Avenir Roman" charset="0"/>
              <a:cs typeface="Avenir Roman" charset="0"/>
              <a:sym typeface="Avenir Roman" charset="0"/>
            </a:endParaRPr>
          </a:p>
          <a:p>
            <a:pPr>
              <a:spcBef>
                <a:spcPts val="400"/>
              </a:spcBef>
            </a:pPr>
            <a:r>
              <a:rPr lang="en-US" sz="1200" b="1" dirty="0">
                <a:solidFill>
                  <a:srgbClr val="55626F"/>
                </a:solidFill>
                <a:latin typeface="Open Sans" charset="0"/>
                <a:ea typeface="Open Sans" charset="0"/>
                <a:cs typeface="Open Sans" charset="0"/>
                <a:sym typeface="Open Sans" charset="0"/>
              </a:rPr>
              <a:t>/ </a:t>
            </a:r>
            <a:r>
              <a:rPr lang="en-US" sz="1200" dirty="0" err="1">
                <a:solidFill>
                  <a:srgbClr val="55626F"/>
                </a:solidFill>
                <a:latin typeface="Open Sans Light" charset="0"/>
                <a:ea typeface="Open Sans Light" charset="0"/>
                <a:cs typeface="Open Sans Light" charset="0"/>
                <a:sym typeface="Open Sans Light" charset="0"/>
              </a:rPr>
              <a:t>Responsywność</a:t>
            </a:r>
            <a:r>
              <a:rPr lang="en-US" sz="1200" dirty="0">
                <a:solidFill>
                  <a:srgbClr val="55626F"/>
                </a:solidFill>
                <a:latin typeface="Open Sans Light" charset="0"/>
                <a:ea typeface="Open Sans Light" charset="0"/>
                <a:cs typeface="Open Sans Light" charset="0"/>
                <a:sym typeface="Open Sans Light" charset="0"/>
              </a:rPr>
              <a:t> </a:t>
            </a:r>
            <a:r>
              <a:rPr lang="en-US" sz="1200" dirty="0" err="1">
                <a:solidFill>
                  <a:srgbClr val="55626F"/>
                </a:solidFill>
                <a:latin typeface="Open Sans Light" charset="0"/>
                <a:ea typeface="Open Sans Light" charset="0"/>
                <a:cs typeface="Open Sans Light" charset="0"/>
                <a:sym typeface="Open Sans Light" charset="0"/>
              </a:rPr>
              <a:t>kreacji</a:t>
            </a:r>
            <a:r>
              <a:rPr lang="en-US" sz="1200" dirty="0">
                <a:solidFill>
                  <a:srgbClr val="55626F"/>
                </a:solidFill>
                <a:latin typeface="Open Sans Light" charset="0"/>
                <a:ea typeface="Open Sans Light" charset="0"/>
                <a:cs typeface="Open Sans Light" charset="0"/>
                <a:sym typeface="Open Sans Light" charset="0"/>
              </a:rPr>
              <a:t> </a:t>
            </a:r>
            <a:r>
              <a:rPr lang="en-US" sz="1200" dirty="0" err="1">
                <a:solidFill>
                  <a:srgbClr val="55626F"/>
                </a:solidFill>
                <a:latin typeface="Open Sans Light" charset="0"/>
                <a:ea typeface="Open Sans Light" charset="0"/>
                <a:cs typeface="Open Sans Light" charset="0"/>
                <a:sym typeface="Open Sans Light" charset="0"/>
              </a:rPr>
              <a:t>reklamowej</a:t>
            </a:r>
            <a:endParaRPr lang="en-US" sz="2400" dirty="0">
              <a:latin typeface="Avenir Roman" charset="0"/>
              <a:ea typeface="Avenir Roman" charset="0"/>
              <a:cs typeface="Avenir Roman" charset="0"/>
              <a:sym typeface="Avenir Roman" charset="0"/>
            </a:endParaRPr>
          </a:p>
          <a:p>
            <a:pPr algn="l">
              <a:lnSpc>
                <a:spcPct val="100000"/>
              </a:lnSpc>
            </a:pPr>
            <a:endParaRPr lang="en-US" sz="2133" dirty="0">
              <a:solidFill>
                <a:srgbClr val="55626F"/>
              </a:solidFill>
              <a:latin typeface="Open Sans Light" charset="0"/>
              <a:ea typeface="Open Sans Light" charset="0"/>
              <a:cs typeface="Open Sans Light" charset="0"/>
              <a:sym typeface="Open Sans Light" charset="0"/>
            </a:endParaRPr>
          </a:p>
          <a:p>
            <a:pPr algn="l">
              <a:lnSpc>
                <a:spcPct val="100000"/>
              </a:lnSpc>
            </a:pPr>
            <a:endParaRPr lang="en-US" sz="2800" dirty="0">
              <a:solidFill>
                <a:srgbClr val="55626F"/>
              </a:solidFill>
              <a:latin typeface="Open Sans Light" charset="0"/>
              <a:ea typeface="Open Sans Light" charset="0"/>
              <a:cs typeface="Open Sans Light" charset="0"/>
              <a:sym typeface="Open Sans Light" charset="0"/>
            </a:endParaRPr>
          </a:p>
          <a:p>
            <a:pPr algn="l">
              <a:lnSpc>
                <a:spcPct val="100000"/>
              </a:lnSpc>
            </a:pPr>
            <a:endParaRPr lang="en-US" sz="2133" dirty="0">
              <a:solidFill>
                <a:srgbClr val="55626F"/>
              </a:solidFill>
              <a:latin typeface="Open Sans Light" charset="0"/>
              <a:ea typeface="Open Sans Light" charset="0"/>
              <a:cs typeface="Open Sans Light" charset="0"/>
              <a:sym typeface="Open Sans Light" charset="0"/>
            </a:endParaRPr>
          </a:p>
          <a:p>
            <a:pPr algn="l">
              <a:lnSpc>
                <a:spcPct val="100000"/>
              </a:lnSpc>
            </a:pPr>
            <a:r>
              <a:rPr lang="en-US" sz="2133" dirty="0">
                <a:solidFill>
                  <a:srgbClr val="E63750"/>
                </a:solidFill>
                <a:latin typeface="Open Sans Light" charset="0"/>
                <a:ea typeface="Open Sans Light" charset="0"/>
                <a:cs typeface="Open Sans Light" charset="0"/>
                <a:sym typeface="Open Sans Light" charset="0"/>
              </a:rPr>
              <a:t>WYNIKI:</a:t>
            </a:r>
            <a:endParaRPr lang="en-US" sz="2400" dirty="0">
              <a:latin typeface="Avenir Roman" charset="0"/>
              <a:ea typeface="Avenir Roman" charset="0"/>
              <a:cs typeface="Avenir Roman" charset="0"/>
              <a:sym typeface="Avenir Roman" charset="0"/>
            </a:endParaRPr>
          </a:p>
          <a:p>
            <a:pPr algn="l">
              <a:lnSpc>
                <a:spcPct val="100000"/>
              </a:lnSpc>
            </a:pPr>
            <a:r>
              <a:rPr lang="en-US" sz="2400" b="1" dirty="0">
                <a:solidFill>
                  <a:srgbClr val="5562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 charset="0"/>
              </a:rPr>
              <a:t>7,5% </a:t>
            </a:r>
            <a:r>
              <a:rPr lang="en-US" sz="2400" b="1" dirty="0" err="1">
                <a:solidFill>
                  <a:srgbClr val="5562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 charset="0"/>
              </a:rPr>
              <a:t>użytkowników</a:t>
            </a:r>
            <a:r>
              <a:rPr lang="en-US" sz="2400" b="1" dirty="0">
                <a:solidFill>
                  <a:srgbClr val="5562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 charset="0"/>
              </a:rPr>
              <a:t> </a:t>
            </a:r>
            <a:r>
              <a:rPr lang="en-US" sz="2400" b="1" dirty="0">
                <a:solidFill>
                  <a:srgbClr val="5562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Light" charset="0"/>
              </a:rPr>
              <a:t>„</a:t>
            </a:r>
            <a:r>
              <a:rPr lang="en-US" sz="2400" b="1" dirty="0" err="1">
                <a:solidFill>
                  <a:srgbClr val="5562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Light" charset="0"/>
              </a:rPr>
              <a:t>weszło</a:t>
            </a:r>
            <a:r>
              <a:rPr lang="en-US" sz="2400" b="1" dirty="0">
                <a:solidFill>
                  <a:srgbClr val="5562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Light" charset="0"/>
              </a:rPr>
              <a:t>” w </a:t>
            </a:r>
            <a:r>
              <a:rPr lang="en-US" sz="2400" b="1" dirty="0" err="1">
                <a:solidFill>
                  <a:srgbClr val="5562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Light" charset="0"/>
              </a:rPr>
              <a:t>interakcje</a:t>
            </a:r>
            <a:r>
              <a:rPr lang="en-US" sz="2400" b="1" dirty="0">
                <a:solidFill>
                  <a:srgbClr val="5562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Light" charset="0"/>
              </a:rPr>
              <a:t> z </a:t>
            </a:r>
            <a:r>
              <a:rPr lang="en-US" sz="2400" b="1" dirty="0" err="1">
                <a:solidFill>
                  <a:srgbClr val="5562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Light" charset="0"/>
              </a:rPr>
              <a:t>reklamą</a:t>
            </a:r>
            <a:endParaRPr lang="en-US" sz="2667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Tytu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pl-PL" dirty="0" smtClean="0"/>
              <a:t>Czy to działa?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596654273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rostokąt zaokrąglony 18"/>
          <p:cNvSpPr/>
          <p:nvPr/>
        </p:nvSpPr>
        <p:spPr bwMode="auto">
          <a:xfrm>
            <a:off x="6893763" y="5387029"/>
            <a:ext cx="4352088" cy="41996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25400" cap="flat" cmpd="sng" algn="ctr">
            <a:noFill/>
            <a:prstDash val="solid"/>
            <a:bevel/>
            <a:headEnd type="none" w="med" len="med"/>
            <a:tailEnd type="none" w="med" len="med"/>
          </a:ln>
          <a:effectLst/>
        </p:spPr>
        <p:txBody>
          <a:bodyPr vert="horz" wrap="square" lIns="60957" tIns="60957" rIns="60957" bIns="60957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defTabSz="121917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</a:pPr>
            <a:endParaRPr lang="pl-PL" sz="1333">
              <a:solidFill>
                <a:srgbClr val="000000"/>
              </a:solidFill>
              <a:latin typeface="Helvetica" charset="0"/>
              <a:ea typeface="Helvetica" charset="0"/>
              <a:cs typeface="Helvetica" charset="0"/>
              <a:sym typeface="Helvetica" charset="0"/>
            </a:endParaRPr>
          </a:p>
        </p:txBody>
      </p:sp>
      <p:pic>
        <p:nvPicPr>
          <p:cNvPr id="19458" name="Picture 18" descr="rowenta.jpg"/>
          <p:cNvPicPr>
            <a:picLocks noChangeAspect="1"/>
          </p:cNvPicPr>
          <p:nvPr/>
        </p:nvPicPr>
        <p:blipFill>
          <a:blip r:embed="rId3"/>
          <a:srcRect l="1253" r="1448"/>
          <a:stretch>
            <a:fillRect/>
          </a:stretch>
        </p:blipFill>
        <p:spPr bwMode="auto">
          <a:xfrm>
            <a:off x="328085" y="1547284"/>
            <a:ext cx="6252633" cy="476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2" name="Rectangle 5"/>
          <p:cNvSpPr>
            <a:spLocks/>
          </p:cNvSpPr>
          <p:nvPr/>
        </p:nvSpPr>
        <p:spPr bwMode="auto">
          <a:xfrm>
            <a:off x="6396567" y="1538817"/>
            <a:ext cx="194733" cy="4783667"/>
          </a:xfrm>
          <a:prstGeom prst="rect">
            <a:avLst/>
          </a:prstGeom>
          <a:solidFill>
            <a:srgbClr val="EEF0F2">
              <a:alpha val="39999"/>
            </a:srgbClr>
          </a:solidFill>
          <a:ln w="12700">
            <a:noFill/>
            <a:miter lim="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>
              <a:lnSpc>
                <a:spcPct val="100000"/>
              </a:lnSpc>
            </a:pPr>
            <a:endParaRPr lang="en-US" sz="2400">
              <a:solidFill>
                <a:srgbClr val="FFFFFF"/>
              </a:solidFill>
              <a:latin typeface="Calibri" charset="0"/>
              <a:ea typeface="Calibri" charset="0"/>
              <a:cs typeface="Calibri" charset="0"/>
              <a:sym typeface="Calibri" charset="0"/>
            </a:endParaRPr>
          </a:p>
        </p:txBody>
      </p:sp>
      <p:sp>
        <p:nvSpPr>
          <p:cNvPr id="19464" name="AutoShape 13"/>
          <p:cNvSpPr>
            <a:spLocks/>
          </p:cNvSpPr>
          <p:nvPr/>
        </p:nvSpPr>
        <p:spPr bwMode="auto">
          <a:xfrm>
            <a:off x="11245851" y="6388100"/>
            <a:ext cx="71967" cy="152400"/>
          </a:xfrm>
          <a:custGeom>
            <a:avLst/>
            <a:gdLst>
              <a:gd name="T0" fmla="*/ 1052268 w 21600"/>
              <a:gd name="T1" fmla="*/ 44811204 h 21600"/>
              <a:gd name="T2" fmla="*/ 1052268 w 21600"/>
              <a:gd name="T3" fmla="*/ 44811204 h 21600"/>
              <a:gd name="T4" fmla="*/ 1052268 w 21600"/>
              <a:gd name="T5" fmla="*/ 44811204 h 21600"/>
              <a:gd name="T6" fmla="*/ 1052268 w 21600"/>
              <a:gd name="T7" fmla="*/ 44811204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0483" y="0"/>
                </a:moveTo>
                <a:lnTo>
                  <a:pt x="0" y="10761"/>
                </a:lnTo>
                <a:lnTo>
                  <a:pt x="21600" y="21600"/>
                </a:lnTo>
              </a:path>
            </a:pathLst>
          </a:custGeom>
          <a:noFill/>
          <a:ln w="12700">
            <a:solidFill>
              <a:srgbClr val="FFFFFF"/>
            </a:solidFill>
            <a:bevel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609585"/>
            <a:endParaRPr lang="en-US" sz="1600"/>
          </a:p>
        </p:txBody>
      </p:sp>
      <p:sp>
        <p:nvSpPr>
          <p:cNvPr id="19465" name="AutoShape 14"/>
          <p:cNvSpPr>
            <a:spLocks/>
          </p:cNvSpPr>
          <p:nvPr/>
        </p:nvSpPr>
        <p:spPr bwMode="auto">
          <a:xfrm flipH="1">
            <a:off x="11533718" y="6388100"/>
            <a:ext cx="71967" cy="152400"/>
          </a:xfrm>
          <a:custGeom>
            <a:avLst/>
            <a:gdLst>
              <a:gd name="T0" fmla="*/ 1052268 w 21600"/>
              <a:gd name="T1" fmla="*/ 44811204 h 21600"/>
              <a:gd name="T2" fmla="*/ 1052268 w 21600"/>
              <a:gd name="T3" fmla="*/ 44811204 h 21600"/>
              <a:gd name="T4" fmla="*/ 1052268 w 21600"/>
              <a:gd name="T5" fmla="*/ 44811204 h 21600"/>
              <a:gd name="T6" fmla="*/ 1052268 w 21600"/>
              <a:gd name="T7" fmla="*/ 44811204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0483" y="0"/>
                </a:moveTo>
                <a:lnTo>
                  <a:pt x="0" y="10761"/>
                </a:lnTo>
                <a:lnTo>
                  <a:pt x="21600" y="21600"/>
                </a:lnTo>
              </a:path>
            </a:pathLst>
          </a:custGeom>
          <a:noFill/>
          <a:ln w="12700">
            <a:solidFill>
              <a:srgbClr val="FFFFFF"/>
            </a:solidFill>
            <a:bevel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609585"/>
            <a:endParaRPr lang="en-US" sz="1600"/>
          </a:p>
        </p:txBody>
      </p:sp>
      <p:sp>
        <p:nvSpPr>
          <p:cNvPr id="23" name="Rectangle 1"/>
          <p:cNvSpPr>
            <a:spLocks/>
          </p:cNvSpPr>
          <p:nvPr/>
        </p:nvSpPr>
        <p:spPr bwMode="auto">
          <a:xfrm>
            <a:off x="6946901" y="1423747"/>
            <a:ext cx="4813300" cy="4913968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  <p:txBody>
          <a:bodyPr lIns="60957" tIns="60957" rIns="60957" bIns="60957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133" dirty="0">
                <a:solidFill>
                  <a:srgbClr val="E63750"/>
                </a:solidFill>
                <a:latin typeface="Open Sans Light" charset="0"/>
                <a:ea typeface="Open Sans Light" charset="0"/>
                <a:cs typeface="Open Sans Light" charset="0"/>
                <a:sym typeface="Open Sans Light" charset="0"/>
              </a:rPr>
              <a:t>PREZENTACJA PRODUKTU DO STYLIZACJI WŁOSÓW:</a:t>
            </a:r>
            <a:endParaRPr lang="en-US" sz="2400" dirty="0">
              <a:latin typeface="Avenir Roman" charset="0"/>
              <a:ea typeface="Avenir Roman" charset="0"/>
              <a:cs typeface="Avenir Roman" charset="0"/>
              <a:sym typeface="Avenir Roman" charset="0"/>
            </a:endParaRPr>
          </a:p>
          <a:p>
            <a:pPr algn="l">
              <a:lnSpc>
                <a:spcPct val="100000"/>
              </a:lnSpc>
            </a:pPr>
            <a:endParaRPr lang="pl-PL" sz="1200" b="1" dirty="0">
              <a:solidFill>
                <a:srgbClr val="55626F"/>
              </a:solidFill>
              <a:latin typeface="Open Sans" charset="0"/>
              <a:ea typeface="Open Sans" charset="0"/>
              <a:cs typeface="Open Sans" charset="0"/>
              <a:sym typeface="Open Sans" charset="0"/>
            </a:endParaRPr>
          </a:p>
          <a:p>
            <a:pPr algn="l">
              <a:lnSpc>
                <a:spcPct val="100000"/>
              </a:lnSpc>
            </a:pPr>
            <a:r>
              <a:rPr lang="en-US" sz="1200" b="1" dirty="0">
                <a:solidFill>
                  <a:srgbClr val="55626F"/>
                </a:solidFill>
                <a:latin typeface="Open Sans" charset="0"/>
                <a:ea typeface="Open Sans" charset="0"/>
                <a:cs typeface="Open Sans" charset="0"/>
                <a:sym typeface="Open Sans" charset="0"/>
              </a:rPr>
              <a:t>Format </a:t>
            </a:r>
            <a:r>
              <a:rPr lang="en-US" sz="1200" b="1" dirty="0" err="1">
                <a:solidFill>
                  <a:srgbClr val="55626F"/>
                </a:solidFill>
                <a:latin typeface="Open Sans" charset="0"/>
                <a:ea typeface="Open Sans" charset="0"/>
                <a:cs typeface="Open Sans" charset="0"/>
                <a:sym typeface="Open Sans" charset="0"/>
              </a:rPr>
              <a:t>reklamowy</a:t>
            </a:r>
            <a:r>
              <a:rPr lang="en-US" sz="1200" b="1" dirty="0">
                <a:solidFill>
                  <a:srgbClr val="55626F"/>
                </a:solidFill>
                <a:latin typeface="Open Sans" charset="0"/>
                <a:ea typeface="Open Sans" charset="0"/>
                <a:cs typeface="Open Sans" charset="0"/>
                <a:sym typeface="Open Sans" charset="0"/>
              </a:rPr>
              <a:t>: </a:t>
            </a:r>
            <a:r>
              <a:rPr lang="en-US" sz="1200" dirty="0">
                <a:solidFill>
                  <a:srgbClr val="55626F"/>
                </a:solidFill>
                <a:latin typeface="Open Sans Light" charset="0"/>
                <a:ea typeface="Open Sans Light" charset="0"/>
                <a:cs typeface="Open Sans Light" charset="0"/>
                <a:sym typeface="Open Sans Light" charset="0"/>
              </a:rPr>
              <a:t>Full Page Rich Media</a:t>
            </a:r>
            <a:endParaRPr lang="en-US" sz="2400" dirty="0">
              <a:latin typeface="Avenir Roman" charset="0"/>
              <a:ea typeface="Avenir Roman" charset="0"/>
              <a:cs typeface="Avenir Roman" charset="0"/>
              <a:sym typeface="Avenir Roman" charset="0"/>
            </a:endParaRPr>
          </a:p>
          <a:p>
            <a:pPr algn="l">
              <a:lnSpc>
                <a:spcPct val="100000"/>
              </a:lnSpc>
            </a:pPr>
            <a:endParaRPr lang="pl-PL" sz="1200" b="1" dirty="0">
              <a:solidFill>
                <a:srgbClr val="55626F"/>
              </a:solidFill>
              <a:latin typeface="Open Sans" charset="0"/>
              <a:ea typeface="Open Sans" charset="0"/>
              <a:cs typeface="Open Sans" charset="0"/>
              <a:sym typeface="Open Sans" charset="0"/>
            </a:endParaRPr>
          </a:p>
          <a:p>
            <a:pPr algn="l">
              <a:lnSpc>
                <a:spcPct val="100000"/>
              </a:lnSpc>
            </a:pPr>
            <a:r>
              <a:rPr lang="en-US" sz="1200" b="1" dirty="0" err="1">
                <a:solidFill>
                  <a:srgbClr val="55626F"/>
                </a:solidFill>
                <a:latin typeface="Open Sans" charset="0"/>
                <a:ea typeface="Open Sans" charset="0"/>
                <a:cs typeface="Open Sans" charset="0"/>
                <a:sym typeface="Open Sans" charset="0"/>
              </a:rPr>
              <a:t>Czas</a:t>
            </a:r>
            <a:r>
              <a:rPr lang="en-US" sz="1200" b="1" dirty="0">
                <a:solidFill>
                  <a:srgbClr val="55626F"/>
                </a:solidFill>
                <a:latin typeface="Open Sans" charset="0"/>
                <a:ea typeface="Open Sans" charset="0"/>
                <a:cs typeface="Open Sans" charset="0"/>
                <a:sym typeface="Open Sans" charset="0"/>
              </a:rPr>
              <a:t> </a:t>
            </a:r>
            <a:r>
              <a:rPr lang="en-US" sz="1200" b="1" dirty="0" err="1">
                <a:solidFill>
                  <a:srgbClr val="55626F"/>
                </a:solidFill>
                <a:latin typeface="Open Sans" charset="0"/>
                <a:ea typeface="Open Sans" charset="0"/>
                <a:cs typeface="Open Sans" charset="0"/>
                <a:sym typeface="Open Sans" charset="0"/>
              </a:rPr>
              <a:t>trwania</a:t>
            </a:r>
            <a:r>
              <a:rPr lang="en-US" sz="1200" b="1" dirty="0">
                <a:solidFill>
                  <a:srgbClr val="55626F"/>
                </a:solidFill>
                <a:latin typeface="Open Sans" charset="0"/>
                <a:ea typeface="Open Sans" charset="0"/>
                <a:cs typeface="Open Sans" charset="0"/>
                <a:sym typeface="Open Sans" charset="0"/>
              </a:rPr>
              <a:t>: </a:t>
            </a:r>
            <a:r>
              <a:rPr lang="en-US" sz="1200" dirty="0">
                <a:solidFill>
                  <a:srgbClr val="55626F"/>
                </a:solidFill>
                <a:latin typeface="Open Sans Light" charset="0"/>
                <a:ea typeface="Open Sans Light" charset="0"/>
                <a:cs typeface="Open Sans Light" charset="0"/>
                <a:sym typeface="Open Sans Light" charset="0"/>
              </a:rPr>
              <a:t>2 </a:t>
            </a:r>
            <a:r>
              <a:rPr lang="en-US" sz="1200" dirty="0" err="1">
                <a:solidFill>
                  <a:srgbClr val="55626F"/>
                </a:solidFill>
                <a:latin typeface="Open Sans Light" charset="0"/>
                <a:ea typeface="Open Sans Light" charset="0"/>
                <a:cs typeface="Open Sans Light" charset="0"/>
                <a:sym typeface="Open Sans Light" charset="0"/>
              </a:rPr>
              <a:t>tygodnie</a:t>
            </a:r>
            <a:r>
              <a:rPr lang="en-US" sz="1200" dirty="0">
                <a:solidFill>
                  <a:srgbClr val="55626F"/>
                </a:solidFill>
                <a:latin typeface="Open Sans Light" charset="0"/>
                <a:ea typeface="Open Sans Light" charset="0"/>
                <a:cs typeface="Open Sans Light" charset="0"/>
                <a:sym typeface="Open Sans Light" charset="0"/>
              </a:rPr>
              <a:t> (</a:t>
            </a:r>
            <a:r>
              <a:rPr lang="en-US" sz="1200" dirty="0" err="1">
                <a:solidFill>
                  <a:srgbClr val="55626F"/>
                </a:solidFill>
                <a:latin typeface="Open Sans Light" charset="0"/>
                <a:ea typeface="Open Sans Light" charset="0"/>
                <a:cs typeface="Open Sans Light" charset="0"/>
                <a:sym typeface="Open Sans Light" charset="0"/>
              </a:rPr>
              <a:t>Listopad</a:t>
            </a:r>
            <a:r>
              <a:rPr lang="en-US" sz="1200" dirty="0">
                <a:solidFill>
                  <a:srgbClr val="55626F"/>
                </a:solidFill>
                <a:latin typeface="Open Sans Light" charset="0"/>
                <a:ea typeface="Open Sans Light" charset="0"/>
                <a:cs typeface="Open Sans Light" charset="0"/>
                <a:sym typeface="Open Sans Light" charset="0"/>
              </a:rPr>
              <a:t> 2014 r.)</a:t>
            </a:r>
            <a:endParaRPr lang="en-US" sz="1200" b="1" dirty="0">
              <a:solidFill>
                <a:srgbClr val="55626F"/>
              </a:solidFill>
              <a:latin typeface="Open Sans" charset="0"/>
              <a:ea typeface="Open Sans" charset="0"/>
              <a:cs typeface="Open Sans" charset="0"/>
              <a:sym typeface="Open Sans" charset="0"/>
            </a:endParaRPr>
          </a:p>
          <a:p>
            <a:pPr algn="l">
              <a:lnSpc>
                <a:spcPct val="100000"/>
              </a:lnSpc>
            </a:pPr>
            <a:endParaRPr lang="pl-PL" sz="1200" b="1" dirty="0">
              <a:solidFill>
                <a:srgbClr val="55626F"/>
              </a:solidFill>
              <a:latin typeface="Open Sans" charset="0"/>
              <a:ea typeface="Open Sans" charset="0"/>
              <a:cs typeface="Open Sans" charset="0"/>
              <a:sym typeface="Open Sans" charset="0"/>
            </a:endParaRPr>
          </a:p>
          <a:p>
            <a:pPr algn="l">
              <a:lnSpc>
                <a:spcPct val="100000"/>
              </a:lnSpc>
            </a:pPr>
            <a:r>
              <a:rPr lang="en-US" sz="1200" b="1" dirty="0" err="1">
                <a:solidFill>
                  <a:srgbClr val="55626F"/>
                </a:solidFill>
                <a:latin typeface="Open Sans" charset="0"/>
                <a:ea typeface="Open Sans" charset="0"/>
                <a:cs typeface="Open Sans" charset="0"/>
                <a:sym typeface="Open Sans" charset="0"/>
              </a:rPr>
              <a:t>Funkcjonalności</a:t>
            </a:r>
            <a:r>
              <a:rPr lang="en-US" sz="1200" b="1" dirty="0">
                <a:solidFill>
                  <a:srgbClr val="55626F"/>
                </a:solidFill>
                <a:latin typeface="Open Sans" charset="0"/>
                <a:ea typeface="Open Sans" charset="0"/>
                <a:cs typeface="Open Sans" charset="0"/>
                <a:sym typeface="Open Sans" charset="0"/>
              </a:rPr>
              <a:t> </a:t>
            </a:r>
            <a:r>
              <a:rPr lang="en-US" sz="1200" b="1" dirty="0" err="1">
                <a:solidFill>
                  <a:srgbClr val="55626F"/>
                </a:solidFill>
                <a:latin typeface="Open Sans" charset="0"/>
                <a:ea typeface="Open Sans" charset="0"/>
                <a:cs typeface="Open Sans" charset="0"/>
                <a:sym typeface="Open Sans" charset="0"/>
              </a:rPr>
              <a:t>oraz</a:t>
            </a:r>
            <a:r>
              <a:rPr lang="en-US" sz="1200" b="1" dirty="0">
                <a:solidFill>
                  <a:srgbClr val="55626F"/>
                </a:solidFill>
                <a:latin typeface="Open Sans" charset="0"/>
                <a:ea typeface="Open Sans" charset="0"/>
                <a:cs typeface="Open Sans" charset="0"/>
                <a:sym typeface="Open Sans" charset="0"/>
              </a:rPr>
              <a:t> </a:t>
            </a:r>
            <a:r>
              <a:rPr lang="en-US" sz="1200" b="1" dirty="0" err="1">
                <a:solidFill>
                  <a:srgbClr val="55626F"/>
                </a:solidFill>
                <a:latin typeface="Open Sans" charset="0"/>
                <a:ea typeface="Open Sans" charset="0"/>
                <a:cs typeface="Open Sans" charset="0"/>
                <a:sym typeface="Open Sans" charset="0"/>
              </a:rPr>
              <a:t>możliwości</a:t>
            </a:r>
            <a:r>
              <a:rPr lang="en-US" sz="1200" b="1" dirty="0">
                <a:solidFill>
                  <a:srgbClr val="55626F"/>
                </a:solidFill>
                <a:latin typeface="Open Sans" charset="0"/>
                <a:ea typeface="Open Sans" charset="0"/>
                <a:cs typeface="Open Sans" charset="0"/>
                <a:sym typeface="Open Sans" charset="0"/>
              </a:rPr>
              <a:t>:</a:t>
            </a:r>
          </a:p>
          <a:p>
            <a:pPr>
              <a:spcBef>
                <a:spcPts val="400"/>
              </a:spcBef>
            </a:pPr>
            <a:r>
              <a:rPr lang="en-US" sz="1200" b="1" dirty="0">
                <a:solidFill>
                  <a:srgbClr val="55626F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Open Sans" charset="0"/>
              </a:rPr>
              <a:t>/ </a:t>
            </a:r>
            <a:r>
              <a:rPr lang="en-US" sz="1200" dirty="0" err="1">
                <a:solidFill>
                  <a:srgbClr val="55626F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Open Sans Light" charset="0"/>
              </a:rPr>
              <a:t>Pomiar</a:t>
            </a:r>
            <a:r>
              <a:rPr lang="en-US" sz="1200" dirty="0">
                <a:solidFill>
                  <a:srgbClr val="55626F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Open Sans Light" charset="0"/>
              </a:rPr>
              <a:t> </a:t>
            </a:r>
            <a:r>
              <a:rPr lang="en-US" sz="1200" dirty="0" err="1">
                <a:solidFill>
                  <a:srgbClr val="55626F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Open Sans Light" charset="0"/>
              </a:rPr>
              <a:t>poszczególnych</a:t>
            </a:r>
            <a:r>
              <a:rPr lang="en-US" sz="1200" dirty="0">
                <a:solidFill>
                  <a:srgbClr val="55626F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Open Sans Light" charset="0"/>
              </a:rPr>
              <a:t> </a:t>
            </a:r>
            <a:r>
              <a:rPr lang="en-US" sz="1200" dirty="0" err="1">
                <a:solidFill>
                  <a:srgbClr val="55626F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Open Sans Light" charset="0"/>
              </a:rPr>
              <a:t>interakcji</a:t>
            </a:r>
            <a:r>
              <a:rPr lang="en-US" sz="1200" dirty="0">
                <a:solidFill>
                  <a:srgbClr val="55626F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Open Sans Light" charset="0"/>
              </a:rPr>
              <a:t> </a:t>
            </a:r>
            <a:r>
              <a:rPr lang="en-US" sz="1200" dirty="0" err="1">
                <a:solidFill>
                  <a:srgbClr val="55626F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Open Sans Light" charset="0"/>
              </a:rPr>
              <a:t>użytkownika</a:t>
            </a:r>
            <a:r>
              <a:rPr lang="en-US" sz="1200" dirty="0">
                <a:solidFill>
                  <a:srgbClr val="55626F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Open Sans Light" charset="0"/>
              </a:rPr>
              <a:t> z </a:t>
            </a:r>
            <a:r>
              <a:rPr lang="en-US" sz="1200" dirty="0" err="1">
                <a:solidFill>
                  <a:srgbClr val="55626F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Open Sans Light" charset="0"/>
              </a:rPr>
              <a:t>reklamą</a:t>
            </a:r>
            <a:endParaRPr lang="en-US" sz="24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  <a:sym typeface="Avenir Roman" charset="0"/>
            </a:endParaRPr>
          </a:p>
          <a:p>
            <a:pPr>
              <a:spcBef>
                <a:spcPts val="400"/>
              </a:spcBef>
            </a:pPr>
            <a:r>
              <a:rPr lang="en-US" sz="1200" b="1" dirty="0">
                <a:solidFill>
                  <a:srgbClr val="55626F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Open Sans" charset="0"/>
              </a:rPr>
              <a:t>/</a:t>
            </a:r>
            <a:r>
              <a:rPr lang="pl-PL" sz="1200" b="1" dirty="0">
                <a:solidFill>
                  <a:srgbClr val="55626F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Open Sans" charset="0"/>
              </a:rPr>
              <a:t> </a:t>
            </a:r>
            <a:r>
              <a:rPr lang="pl-PL" sz="1200" dirty="0">
                <a:solidFill>
                  <a:srgbClr val="55626F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Open Sans" charset="0"/>
              </a:rPr>
              <a:t>Zdefiniowanie „czułości” kreacji</a:t>
            </a:r>
            <a:endParaRPr lang="pl-PL" sz="1200" b="1" dirty="0">
              <a:solidFill>
                <a:srgbClr val="55626F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  <a:sym typeface="Open Sans" charset="0"/>
            </a:endParaRPr>
          </a:p>
          <a:p>
            <a:pPr>
              <a:spcBef>
                <a:spcPts val="400"/>
              </a:spcBef>
            </a:pPr>
            <a:r>
              <a:rPr lang="pl-PL" sz="1200" b="1" dirty="0">
                <a:solidFill>
                  <a:srgbClr val="55626F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Open Sans" charset="0"/>
              </a:rPr>
              <a:t>/</a:t>
            </a:r>
            <a:r>
              <a:rPr lang="en-US" sz="1200" b="1" dirty="0">
                <a:solidFill>
                  <a:srgbClr val="55626F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Open Sans" charset="0"/>
              </a:rPr>
              <a:t> </a:t>
            </a:r>
            <a:r>
              <a:rPr lang="en-US" sz="1200" dirty="0">
                <a:solidFill>
                  <a:srgbClr val="55626F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Open Sans Light" charset="0"/>
              </a:rPr>
              <a:t>Targetowanie </a:t>
            </a:r>
            <a:r>
              <a:rPr lang="en-US" sz="1200" dirty="0" err="1">
                <a:solidFill>
                  <a:srgbClr val="55626F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Open Sans Light" charset="0"/>
              </a:rPr>
              <a:t>na</a:t>
            </a:r>
            <a:r>
              <a:rPr lang="en-US" sz="1200" dirty="0">
                <a:solidFill>
                  <a:srgbClr val="55626F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Open Sans Light" charset="0"/>
              </a:rPr>
              <a:t> </a:t>
            </a:r>
            <a:r>
              <a:rPr lang="en-US" sz="1200" dirty="0" err="1">
                <a:solidFill>
                  <a:srgbClr val="55626F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Open Sans Light" charset="0"/>
              </a:rPr>
              <a:t>systemy</a:t>
            </a:r>
            <a:r>
              <a:rPr lang="en-US" sz="1200" dirty="0">
                <a:solidFill>
                  <a:srgbClr val="55626F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Open Sans Light" charset="0"/>
              </a:rPr>
              <a:t> </a:t>
            </a:r>
            <a:r>
              <a:rPr lang="en-US" sz="1200" dirty="0" err="1">
                <a:solidFill>
                  <a:srgbClr val="55626F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Open Sans Light" charset="0"/>
              </a:rPr>
              <a:t>operacyjne</a:t>
            </a:r>
            <a:endParaRPr lang="en-US" sz="24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  <a:sym typeface="Avenir Roman" charset="0"/>
            </a:endParaRPr>
          </a:p>
          <a:p>
            <a:pPr>
              <a:spcBef>
                <a:spcPts val="400"/>
              </a:spcBef>
            </a:pPr>
            <a:r>
              <a:rPr lang="en-US" sz="1200" b="1" dirty="0">
                <a:solidFill>
                  <a:srgbClr val="55626F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Open Sans" charset="0"/>
              </a:rPr>
              <a:t>/ </a:t>
            </a:r>
            <a:r>
              <a:rPr lang="en-US" sz="1200" dirty="0" err="1">
                <a:solidFill>
                  <a:srgbClr val="55626F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Open Sans Light" charset="0"/>
              </a:rPr>
              <a:t>Responsywność</a:t>
            </a:r>
            <a:r>
              <a:rPr lang="en-US" sz="1200" dirty="0">
                <a:solidFill>
                  <a:srgbClr val="55626F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Open Sans Light" charset="0"/>
              </a:rPr>
              <a:t> </a:t>
            </a:r>
            <a:r>
              <a:rPr lang="en-US" sz="1200" dirty="0" err="1">
                <a:solidFill>
                  <a:srgbClr val="55626F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Open Sans Light" charset="0"/>
              </a:rPr>
              <a:t>kreacji</a:t>
            </a:r>
            <a:r>
              <a:rPr lang="en-US" sz="1200" dirty="0">
                <a:solidFill>
                  <a:srgbClr val="55626F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Open Sans Light" charset="0"/>
              </a:rPr>
              <a:t> </a:t>
            </a:r>
            <a:r>
              <a:rPr lang="en-US" sz="1200" dirty="0" err="1">
                <a:solidFill>
                  <a:srgbClr val="55626F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Open Sans Light" charset="0"/>
              </a:rPr>
              <a:t>reklamowej</a:t>
            </a:r>
            <a:endParaRPr lang="en-US" sz="24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  <a:sym typeface="Avenir Roman" charset="0"/>
            </a:endParaRPr>
          </a:p>
          <a:p>
            <a:pPr algn="l">
              <a:lnSpc>
                <a:spcPct val="100000"/>
              </a:lnSpc>
            </a:pPr>
            <a:endParaRPr lang="en-US" sz="2800" dirty="0">
              <a:solidFill>
                <a:srgbClr val="55626F"/>
              </a:solidFill>
              <a:latin typeface="Open Sans Light" charset="0"/>
              <a:ea typeface="Open Sans Light" charset="0"/>
              <a:cs typeface="Open Sans Light" charset="0"/>
              <a:sym typeface="Open Sans Light" charset="0"/>
            </a:endParaRPr>
          </a:p>
          <a:p>
            <a:pPr algn="l">
              <a:lnSpc>
                <a:spcPct val="100000"/>
              </a:lnSpc>
            </a:pPr>
            <a:endParaRPr lang="pl-PL" sz="1400" dirty="0">
              <a:solidFill>
                <a:srgbClr val="E63750"/>
              </a:solidFill>
              <a:latin typeface="Open Sans Light" charset="0"/>
              <a:ea typeface="Open Sans Light" charset="0"/>
              <a:cs typeface="Open Sans Light" charset="0"/>
              <a:sym typeface="Open Sans Light" charset="0"/>
            </a:endParaRPr>
          </a:p>
          <a:p>
            <a:pPr algn="l">
              <a:lnSpc>
                <a:spcPct val="100000"/>
              </a:lnSpc>
            </a:pPr>
            <a:r>
              <a:rPr lang="en-US" sz="2133" dirty="0">
                <a:solidFill>
                  <a:srgbClr val="E63750"/>
                </a:solidFill>
                <a:latin typeface="Open Sans Light" charset="0"/>
                <a:ea typeface="Open Sans Light" charset="0"/>
                <a:cs typeface="Open Sans Light" charset="0"/>
                <a:sym typeface="Open Sans Light" charset="0"/>
              </a:rPr>
              <a:t>WYNIKI:</a:t>
            </a:r>
            <a:endParaRPr lang="en-US" sz="2400" dirty="0">
              <a:latin typeface="Avenir Roman" charset="0"/>
              <a:ea typeface="Avenir Roman" charset="0"/>
              <a:cs typeface="Avenir Roman" charset="0"/>
              <a:sym typeface="Avenir Roman" charset="0"/>
            </a:endParaRPr>
          </a:p>
          <a:p>
            <a:pPr algn="l">
              <a:lnSpc>
                <a:spcPct val="100000"/>
              </a:lnSpc>
            </a:pPr>
            <a:r>
              <a:rPr lang="en-US" sz="2400" b="1" dirty="0">
                <a:solidFill>
                  <a:srgbClr val="5562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 charset="0"/>
              </a:rPr>
              <a:t>93% </a:t>
            </a:r>
            <a:r>
              <a:rPr lang="en-US" sz="2400" b="1" dirty="0" err="1">
                <a:solidFill>
                  <a:srgbClr val="5562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 charset="0"/>
              </a:rPr>
              <a:t>użytkowników</a:t>
            </a:r>
            <a:r>
              <a:rPr lang="en-US" sz="2400" b="1" dirty="0">
                <a:solidFill>
                  <a:srgbClr val="5562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 charset="0"/>
              </a:rPr>
              <a:t> </a:t>
            </a:r>
            <a:r>
              <a:rPr lang="pl-PL" sz="2400" b="1" dirty="0">
                <a:solidFill>
                  <a:srgbClr val="5562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Light" charset="0"/>
              </a:rPr>
              <a:t>przeszło na drugą planszę</a:t>
            </a:r>
            <a:endParaRPr lang="en-US" sz="2400" b="1" dirty="0">
              <a:solidFill>
                <a:srgbClr val="55626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Open Sans Light" charset="0"/>
            </a:endParaRPr>
          </a:p>
          <a:p>
            <a:pPr algn="l">
              <a:lnSpc>
                <a:spcPct val="100000"/>
              </a:lnSpc>
            </a:pPr>
            <a:r>
              <a:rPr lang="en-US" sz="2400" b="1" dirty="0">
                <a:solidFill>
                  <a:srgbClr val="5562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Light" charset="0"/>
              </a:rPr>
              <a:t>CTR </a:t>
            </a:r>
            <a:r>
              <a:rPr lang="en-US" sz="2400" b="1" dirty="0" err="1">
                <a:solidFill>
                  <a:srgbClr val="5562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Light" charset="0"/>
              </a:rPr>
              <a:t>na</a:t>
            </a:r>
            <a:r>
              <a:rPr lang="en-US" sz="2400" b="1" dirty="0">
                <a:solidFill>
                  <a:srgbClr val="5562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Light" charset="0"/>
              </a:rPr>
              <a:t> </a:t>
            </a:r>
            <a:r>
              <a:rPr lang="en-US" sz="2400" b="1" dirty="0" err="1">
                <a:solidFill>
                  <a:srgbClr val="5562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Light" charset="0"/>
              </a:rPr>
              <a:t>po</a:t>
            </a:r>
            <a:r>
              <a:rPr lang="pl-PL" sz="2400" b="1" dirty="0">
                <a:solidFill>
                  <a:srgbClr val="5562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Light" charset="0"/>
              </a:rPr>
              <a:t>z</a:t>
            </a:r>
            <a:r>
              <a:rPr lang="en-US" sz="2400" b="1" dirty="0" err="1">
                <a:solidFill>
                  <a:srgbClr val="5562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Light" charset="0"/>
              </a:rPr>
              <a:t>iomie</a:t>
            </a:r>
            <a:r>
              <a:rPr lang="en-US" sz="2400" b="1" dirty="0">
                <a:solidFill>
                  <a:srgbClr val="5562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Light" charset="0"/>
              </a:rPr>
              <a:t> 5%</a:t>
            </a:r>
            <a:endParaRPr lang="en-US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Tytu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pl-PL" dirty="0" smtClean="0"/>
              <a:t>Czy to działa?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876419758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pole tekstowe 3"/>
          <p:cNvSpPr txBox="1"/>
          <p:nvPr/>
        </p:nvSpPr>
        <p:spPr>
          <a:xfrm>
            <a:off x="2169762" y="2530588"/>
            <a:ext cx="1658319" cy="851297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pl-PL"/>
            </a:defPPr>
            <a:lvl1pPr algn="ctr">
              <a:defRPr sz="4400"/>
            </a:lvl1pPr>
          </a:lstStyle>
          <a:p>
            <a:r>
              <a:rPr lang="pl-PL" dirty="0"/>
              <a:t>68%</a:t>
            </a:r>
          </a:p>
        </p:txBody>
      </p:sp>
      <p:sp>
        <p:nvSpPr>
          <p:cNvPr id="5" name="pole tekstowe 4"/>
          <p:cNvSpPr txBox="1"/>
          <p:nvPr/>
        </p:nvSpPr>
        <p:spPr>
          <a:xfrm>
            <a:off x="7777566" y="2530587"/>
            <a:ext cx="2032861" cy="851297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sz="4400" dirty="0" smtClean="0"/>
              <a:t>58 mln.</a:t>
            </a:r>
            <a:endParaRPr lang="pl-PL" sz="4400" dirty="0"/>
          </a:p>
        </p:txBody>
      </p:sp>
      <p:sp>
        <p:nvSpPr>
          <p:cNvPr id="6" name="pole tekstowe 5"/>
          <p:cNvSpPr txBox="1"/>
          <p:nvPr/>
        </p:nvSpPr>
        <p:spPr>
          <a:xfrm>
            <a:off x="1572563" y="4221785"/>
            <a:ext cx="28599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dirty="0" smtClean="0"/>
              <a:t>Użytkowników </a:t>
            </a:r>
            <a:r>
              <a:rPr lang="pl-PL" sz="2800" dirty="0" err="1" smtClean="0"/>
              <a:t>internetu</a:t>
            </a:r>
            <a:r>
              <a:rPr lang="pl-PL" sz="2800" dirty="0" smtClean="0"/>
              <a:t> korzysta ze </a:t>
            </a:r>
            <a:r>
              <a:rPr lang="pl-PL" sz="2800" dirty="0" err="1" smtClean="0"/>
              <a:t>smartfona</a:t>
            </a:r>
            <a:endParaRPr lang="pl-PL" sz="2800" dirty="0"/>
          </a:p>
        </p:txBody>
      </p:sp>
      <p:sp>
        <p:nvSpPr>
          <p:cNvPr id="7" name="pole tekstowe 6"/>
          <p:cNvSpPr txBox="1"/>
          <p:nvPr/>
        </p:nvSpPr>
        <p:spPr>
          <a:xfrm>
            <a:off x="7364020" y="4437228"/>
            <a:ext cx="28599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dirty="0" smtClean="0"/>
              <a:t>Aktywnych kart SIM w Polsce</a:t>
            </a:r>
            <a:endParaRPr lang="pl-PL" sz="2800" dirty="0"/>
          </a:p>
        </p:txBody>
      </p:sp>
      <p:sp>
        <p:nvSpPr>
          <p:cNvPr id="3" name="pole tekstowe 2"/>
          <p:cNvSpPr txBox="1"/>
          <p:nvPr/>
        </p:nvSpPr>
        <p:spPr>
          <a:xfrm>
            <a:off x="1723155" y="6446680"/>
            <a:ext cx="25515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dirty="0"/>
              <a:t>Źródło: IAB </a:t>
            </a:r>
            <a:r>
              <a:rPr lang="pl-PL" sz="1200" dirty="0" err="1"/>
              <a:t>digital</a:t>
            </a:r>
            <a:r>
              <a:rPr lang="pl-PL" sz="1200" dirty="0"/>
              <a:t> SCOPE 2014 Poland</a:t>
            </a:r>
          </a:p>
        </p:txBody>
      </p:sp>
      <p:sp>
        <p:nvSpPr>
          <p:cNvPr id="8" name="pole tekstowe 7"/>
          <p:cNvSpPr txBox="1"/>
          <p:nvPr/>
        </p:nvSpPr>
        <p:spPr>
          <a:xfrm>
            <a:off x="7962326" y="6446679"/>
            <a:ext cx="16633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dirty="0"/>
              <a:t>Źródło: GUS po 1Q2015</a:t>
            </a:r>
          </a:p>
        </p:txBody>
      </p:sp>
    </p:spTree>
    <p:extLst>
      <p:ext uri="{BB962C8B-B14F-4D97-AF65-F5344CB8AC3E}">
        <p14:creationId xmlns:p14="http://schemas.microsoft.com/office/powerpoint/2010/main" val="4012499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8" descr="rowenta.jpg"/>
          <p:cNvPicPr>
            <a:picLocks noChangeAspect="1"/>
          </p:cNvPicPr>
          <p:nvPr/>
        </p:nvPicPr>
        <p:blipFill>
          <a:blip r:embed="rId5"/>
          <a:srcRect l="1253" r="1448"/>
          <a:stretch>
            <a:fillRect/>
          </a:stretch>
        </p:blipFill>
        <p:spPr bwMode="auto">
          <a:xfrm>
            <a:off x="328085" y="1547284"/>
            <a:ext cx="6252633" cy="476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Prostokąt 1"/>
          <p:cNvSpPr/>
          <p:nvPr/>
        </p:nvSpPr>
        <p:spPr bwMode="auto">
          <a:xfrm>
            <a:off x="1253370" y="1700294"/>
            <a:ext cx="4624916" cy="379585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chemeClr val="bg1"/>
            </a:solidFill>
            <a:prstDash val="solid"/>
            <a:bevel/>
            <a:headEnd type="none" w="med" len="med"/>
            <a:tailEnd type="none" w="med" len="med"/>
          </a:ln>
          <a:effectLst/>
        </p:spPr>
        <p:txBody>
          <a:bodyPr vert="horz" wrap="square" lIns="60957" tIns="60957" rIns="60957" bIns="60957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defTabSz="121917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</a:pPr>
            <a:endParaRPr lang="pl-PL" sz="1333">
              <a:solidFill>
                <a:srgbClr val="000000"/>
              </a:solidFill>
              <a:latin typeface="Helvetica" charset="0"/>
              <a:ea typeface="Helvetica" charset="0"/>
              <a:cs typeface="Helvetica" charset="0"/>
              <a:sym typeface="Helvetica" charset="0"/>
            </a:endParaRPr>
          </a:p>
        </p:txBody>
      </p:sp>
      <p:pic>
        <p:nvPicPr>
          <p:cNvPr id="23" name="Picture 9" descr="image47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263890" y="1700293"/>
            <a:ext cx="2541033" cy="4454371"/>
          </a:xfrm>
          <a:prstGeom prst="rect">
            <a:avLst/>
          </a:prstGeom>
          <a:noFill/>
          <a:ln w="12700" cap="flat" cmpd="sng">
            <a:noFill/>
            <a:prstDash val="solid"/>
            <a:miter lim="0"/>
            <a:headEnd type="none" w="med" len="med"/>
            <a:tailEnd type="none" w="med" len="med"/>
          </a:ln>
          <a:effectLst>
            <a:outerShdw blurRad="228600" algn="ctr" rotWithShape="0">
              <a:srgbClr val="000000">
                <a:alpha val="39999"/>
              </a:srgbClr>
            </a:outerShdw>
          </a:effectLst>
        </p:spPr>
      </p:pic>
      <p:sp>
        <p:nvSpPr>
          <p:cNvPr id="21510" name="Line 4"/>
          <p:cNvSpPr>
            <a:spLocks noChangeShapeType="1"/>
          </p:cNvSpPr>
          <p:nvPr/>
        </p:nvSpPr>
        <p:spPr bwMode="auto">
          <a:xfrm flipV="1">
            <a:off x="1227671" y="6160395"/>
            <a:ext cx="4650888" cy="2736"/>
          </a:xfrm>
          <a:prstGeom prst="line">
            <a:avLst/>
          </a:prstGeom>
          <a:noFill/>
          <a:ln w="57150">
            <a:solidFill>
              <a:srgbClr val="8996A5"/>
            </a:solidFill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sz="2400"/>
          </a:p>
        </p:txBody>
      </p:sp>
      <p:pic>
        <p:nvPicPr>
          <p:cNvPr id="3" name="Kreacja - Rowent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438893" y="2191657"/>
            <a:ext cx="2147623" cy="3454401"/>
          </a:xfrm>
          <a:prstGeom prst="rect">
            <a:avLst/>
          </a:prstGeom>
        </p:spPr>
      </p:pic>
      <p:sp>
        <p:nvSpPr>
          <p:cNvPr id="26" name="Rectangle 1"/>
          <p:cNvSpPr>
            <a:spLocks/>
          </p:cNvSpPr>
          <p:nvPr/>
        </p:nvSpPr>
        <p:spPr bwMode="auto">
          <a:xfrm>
            <a:off x="6946901" y="1423747"/>
            <a:ext cx="4813300" cy="4913968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  <p:txBody>
          <a:bodyPr lIns="60957" tIns="60957" rIns="60957" bIns="60957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133" dirty="0">
                <a:solidFill>
                  <a:srgbClr val="E63750"/>
                </a:solidFill>
                <a:latin typeface="Open Sans Light" charset="0"/>
                <a:ea typeface="Open Sans Light" charset="0"/>
                <a:cs typeface="Open Sans Light" charset="0"/>
                <a:sym typeface="Open Sans Light" charset="0"/>
              </a:rPr>
              <a:t>PREZENTACJA PRODUKTU DO STYLIZACJI WŁOSÓW:</a:t>
            </a:r>
            <a:endParaRPr lang="en-US" sz="2400" dirty="0">
              <a:latin typeface="Avenir Roman" charset="0"/>
              <a:ea typeface="Avenir Roman" charset="0"/>
              <a:cs typeface="Avenir Roman" charset="0"/>
              <a:sym typeface="Avenir Roman" charset="0"/>
            </a:endParaRPr>
          </a:p>
          <a:p>
            <a:pPr algn="l">
              <a:lnSpc>
                <a:spcPct val="100000"/>
              </a:lnSpc>
            </a:pPr>
            <a:endParaRPr lang="pl-PL" sz="1200" b="1" dirty="0">
              <a:solidFill>
                <a:srgbClr val="55626F"/>
              </a:solidFill>
              <a:latin typeface="Open Sans" charset="0"/>
              <a:ea typeface="Open Sans" charset="0"/>
              <a:cs typeface="Open Sans" charset="0"/>
              <a:sym typeface="Open Sans" charset="0"/>
            </a:endParaRPr>
          </a:p>
          <a:p>
            <a:pPr algn="l">
              <a:lnSpc>
                <a:spcPct val="100000"/>
              </a:lnSpc>
            </a:pPr>
            <a:r>
              <a:rPr lang="en-US" sz="1200" b="1" dirty="0">
                <a:solidFill>
                  <a:srgbClr val="55626F"/>
                </a:solidFill>
                <a:latin typeface="Open Sans" charset="0"/>
                <a:ea typeface="Open Sans" charset="0"/>
                <a:cs typeface="Open Sans" charset="0"/>
                <a:sym typeface="Open Sans" charset="0"/>
              </a:rPr>
              <a:t>Format </a:t>
            </a:r>
            <a:r>
              <a:rPr lang="en-US" sz="1200" b="1" dirty="0" err="1">
                <a:solidFill>
                  <a:srgbClr val="55626F"/>
                </a:solidFill>
                <a:latin typeface="Open Sans" charset="0"/>
                <a:ea typeface="Open Sans" charset="0"/>
                <a:cs typeface="Open Sans" charset="0"/>
                <a:sym typeface="Open Sans" charset="0"/>
              </a:rPr>
              <a:t>reklamowy</a:t>
            </a:r>
            <a:r>
              <a:rPr lang="en-US" sz="1200" b="1" dirty="0">
                <a:solidFill>
                  <a:srgbClr val="55626F"/>
                </a:solidFill>
                <a:latin typeface="Open Sans" charset="0"/>
                <a:ea typeface="Open Sans" charset="0"/>
                <a:cs typeface="Open Sans" charset="0"/>
                <a:sym typeface="Open Sans" charset="0"/>
              </a:rPr>
              <a:t>: </a:t>
            </a:r>
            <a:r>
              <a:rPr lang="en-US" sz="1200" dirty="0">
                <a:solidFill>
                  <a:srgbClr val="55626F"/>
                </a:solidFill>
                <a:latin typeface="Open Sans Light" charset="0"/>
                <a:ea typeface="Open Sans Light" charset="0"/>
                <a:cs typeface="Open Sans Light" charset="0"/>
                <a:sym typeface="Open Sans Light" charset="0"/>
              </a:rPr>
              <a:t>Full Page Rich Media</a:t>
            </a:r>
            <a:endParaRPr lang="en-US" sz="2400" dirty="0">
              <a:latin typeface="Avenir Roman" charset="0"/>
              <a:ea typeface="Avenir Roman" charset="0"/>
              <a:cs typeface="Avenir Roman" charset="0"/>
              <a:sym typeface="Avenir Roman" charset="0"/>
            </a:endParaRPr>
          </a:p>
          <a:p>
            <a:pPr algn="l">
              <a:lnSpc>
                <a:spcPct val="100000"/>
              </a:lnSpc>
            </a:pPr>
            <a:endParaRPr lang="pl-PL" sz="1200" b="1" dirty="0">
              <a:solidFill>
                <a:srgbClr val="55626F"/>
              </a:solidFill>
              <a:latin typeface="Open Sans" charset="0"/>
              <a:ea typeface="Open Sans" charset="0"/>
              <a:cs typeface="Open Sans" charset="0"/>
              <a:sym typeface="Open Sans" charset="0"/>
            </a:endParaRPr>
          </a:p>
          <a:p>
            <a:pPr algn="l">
              <a:lnSpc>
                <a:spcPct val="100000"/>
              </a:lnSpc>
            </a:pPr>
            <a:r>
              <a:rPr lang="en-US" sz="1200" b="1" dirty="0" err="1">
                <a:solidFill>
                  <a:srgbClr val="55626F"/>
                </a:solidFill>
                <a:latin typeface="Open Sans" charset="0"/>
                <a:ea typeface="Open Sans" charset="0"/>
                <a:cs typeface="Open Sans" charset="0"/>
                <a:sym typeface="Open Sans" charset="0"/>
              </a:rPr>
              <a:t>Czas</a:t>
            </a:r>
            <a:r>
              <a:rPr lang="en-US" sz="1200" b="1" dirty="0">
                <a:solidFill>
                  <a:srgbClr val="55626F"/>
                </a:solidFill>
                <a:latin typeface="Open Sans" charset="0"/>
                <a:ea typeface="Open Sans" charset="0"/>
                <a:cs typeface="Open Sans" charset="0"/>
                <a:sym typeface="Open Sans" charset="0"/>
              </a:rPr>
              <a:t> </a:t>
            </a:r>
            <a:r>
              <a:rPr lang="en-US" sz="1200" b="1" dirty="0" err="1">
                <a:solidFill>
                  <a:srgbClr val="55626F"/>
                </a:solidFill>
                <a:latin typeface="Open Sans" charset="0"/>
                <a:ea typeface="Open Sans" charset="0"/>
                <a:cs typeface="Open Sans" charset="0"/>
                <a:sym typeface="Open Sans" charset="0"/>
              </a:rPr>
              <a:t>trwania</a:t>
            </a:r>
            <a:r>
              <a:rPr lang="en-US" sz="1200" b="1" dirty="0">
                <a:solidFill>
                  <a:srgbClr val="55626F"/>
                </a:solidFill>
                <a:latin typeface="Open Sans" charset="0"/>
                <a:ea typeface="Open Sans" charset="0"/>
                <a:cs typeface="Open Sans" charset="0"/>
                <a:sym typeface="Open Sans" charset="0"/>
              </a:rPr>
              <a:t>: </a:t>
            </a:r>
            <a:r>
              <a:rPr lang="en-US" sz="1200" dirty="0">
                <a:solidFill>
                  <a:srgbClr val="55626F"/>
                </a:solidFill>
                <a:latin typeface="Open Sans Light" charset="0"/>
                <a:ea typeface="Open Sans Light" charset="0"/>
                <a:cs typeface="Open Sans Light" charset="0"/>
                <a:sym typeface="Open Sans Light" charset="0"/>
              </a:rPr>
              <a:t>2 </a:t>
            </a:r>
            <a:r>
              <a:rPr lang="en-US" sz="1200" dirty="0" err="1">
                <a:solidFill>
                  <a:srgbClr val="55626F"/>
                </a:solidFill>
                <a:latin typeface="Open Sans Light" charset="0"/>
                <a:ea typeface="Open Sans Light" charset="0"/>
                <a:cs typeface="Open Sans Light" charset="0"/>
                <a:sym typeface="Open Sans Light" charset="0"/>
              </a:rPr>
              <a:t>tygodnie</a:t>
            </a:r>
            <a:r>
              <a:rPr lang="en-US" sz="1200" dirty="0">
                <a:solidFill>
                  <a:srgbClr val="55626F"/>
                </a:solidFill>
                <a:latin typeface="Open Sans Light" charset="0"/>
                <a:ea typeface="Open Sans Light" charset="0"/>
                <a:cs typeface="Open Sans Light" charset="0"/>
                <a:sym typeface="Open Sans Light" charset="0"/>
              </a:rPr>
              <a:t> (</a:t>
            </a:r>
            <a:r>
              <a:rPr lang="en-US" sz="1200" dirty="0" err="1">
                <a:solidFill>
                  <a:srgbClr val="55626F"/>
                </a:solidFill>
                <a:latin typeface="Open Sans Light" charset="0"/>
                <a:ea typeface="Open Sans Light" charset="0"/>
                <a:cs typeface="Open Sans Light" charset="0"/>
                <a:sym typeface="Open Sans Light" charset="0"/>
              </a:rPr>
              <a:t>Listopad</a:t>
            </a:r>
            <a:r>
              <a:rPr lang="en-US" sz="1200" dirty="0">
                <a:solidFill>
                  <a:srgbClr val="55626F"/>
                </a:solidFill>
                <a:latin typeface="Open Sans Light" charset="0"/>
                <a:ea typeface="Open Sans Light" charset="0"/>
                <a:cs typeface="Open Sans Light" charset="0"/>
                <a:sym typeface="Open Sans Light" charset="0"/>
              </a:rPr>
              <a:t> 2014 r.)</a:t>
            </a:r>
            <a:endParaRPr lang="en-US" sz="1200" b="1" dirty="0">
              <a:solidFill>
                <a:srgbClr val="55626F"/>
              </a:solidFill>
              <a:latin typeface="Open Sans" charset="0"/>
              <a:ea typeface="Open Sans" charset="0"/>
              <a:cs typeface="Open Sans" charset="0"/>
              <a:sym typeface="Open Sans" charset="0"/>
            </a:endParaRPr>
          </a:p>
          <a:p>
            <a:pPr algn="l">
              <a:lnSpc>
                <a:spcPct val="100000"/>
              </a:lnSpc>
            </a:pPr>
            <a:endParaRPr lang="pl-PL" sz="1200" b="1" dirty="0">
              <a:solidFill>
                <a:srgbClr val="55626F"/>
              </a:solidFill>
              <a:latin typeface="Open Sans" charset="0"/>
              <a:ea typeface="Open Sans" charset="0"/>
              <a:cs typeface="Open Sans" charset="0"/>
              <a:sym typeface="Open Sans" charset="0"/>
            </a:endParaRPr>
          </a:p>
          <a:p>
            <a:pPr algn="l">
              <a:lnSpc>
                <a:spcPct val="100000"/>
              </a:lnSpc>
            </a:pPr>
            <a:r>
              <a:rPr lang="en-US" sz="1200" b="1" dirty="0" err="1">
                <a:solidFill>
                  <a:srgbClr val="55626F"/>
                </a:solidFill>
                <a:latin typeface="Open Sans" charset="0"/>
                <a:ea typeface="Open Sans" charset="0"/>
                <a:cs typeface="Open Sans" charset="0"/>
                <a:sym typeface="Open Sans" charset="0"/>
              </a:rPr>
              <a:t>Funkcjonalności</a:t>
            </a:r>
            <a:r>
              <a:rPr lang="en-US" sz="1200" b="1" dirty="0">
                <a:solidFill>
                  <a:srgbClr val="55626F"/>
                </a:solidFill>
                <a:latin typeface="Open Sans" charset="0"/>
                <a:ea typeface="Open Sans" charset="0"/>
                <a:cs typeface="Open Sans" charset="0"/>
                <a:sym typeface="Open Sans" charset="0"/>
              </a:rPr>
              <a:t> </a:t>
            </a:r>
            <a:r>
              <a:rPr lang="en-US" sz="1200" b="1" dirty="0" err="1">
                <a:solidFill>
                  <a:srgbClr val="55626F"/>
                </a:solidFill>
                <a:latin typeface="Open Sans" charset="0"/>
                <a:ea typeface="Open Sans" charset="0"/>
                <a:cs typeface="Open Sans" charset="0"/>
                <a:sym typeface="Open Sans" charset="0"/>
              </a:rPr>
              <a:t>oraz</a:t>
            </a:r>
            <a:r>
              <a:rPr lang="en-US" sz="1200" b="1" dirty="0">
                <a:solidFill>
                  <a:srgbClr val="55626F"/>
                </a:solidFill>
                <a:latin typeface="Open Sans" charset="0"/>
                <a:ea typeface="Open Sans" charset="0"/>
                <a:cs typeface="Open Sans" charset="0"/>
                <a:sym typeface="Open Sans" charset="0"/>
              </a:rPr>
              <a:t> </a:t>
            </a:r>
            <a:r>
              <a:rPr lang="en-US" sz="1200" b="1" dirty="0" err="1">
                <a:solidFill>
                  <a:srgbClr val="55626F"/>
                </a:solidFill>
                <a:latin typeface="Open Sans" charset="0"/>
                <a:ea typeface="Open Sans" charset="0"/>
                <a:cs typeface="Open Sans" charset="0"/>
                <a:sym typeface="Open Sans" charset="0"/>
              </a:rPr>
              <a:t>możliwości</a:t>
            </a:r>
            <a:r>
              <a:rPr lang="en-US" sz="1200" b="1" dirty="0">
                <a:solidFill>
                  <a:srgbClr val="55626F"/>
                </a:solidFill>
                <a:latin typeface="Open Sans" charset="0"/>
                <a:ea typeface="Open Sans" charset="0"/>
                <a:cs typeface="Open Sans" charset="0"/>
                <a:sym typeface="Open Sans" charset="0"/>
              </a:rPr>
              <a:t>:</a:t>
            </a:r>
          </a:p>
          <a:p>
            <a:pPr>
              <a:spcBef>
                <a:spcPts val="400"/>
              </a:spcBef>
            </a:pPr>
            <a:r>
              <a:rPr lang="en-US" sz="1200" b="1" dirty="0">
                <a:solidFill>
                  <a:srgbClr val="55626F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Open Sans" charset="0"/>
              </a:rPr>
              <a:t>/ </a:t>
            </a:r>
            <a:r>
              <a:rPr lang="en-US" sz="1200" dirty="0" err="1">
                <a:solidFill>
                  <a:srgbClr val="55626F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Open Sans Light" charset="0"/>
              </a:rPr>
              <a:t>Pomiar</a:t>
            </a:r>
            <a:r>
              <a:rPr lang="en-US" sz="1200" dirty="0">
                <a:solidFill>
                  <a:srgbClr val="55626F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Open Sans Light" charset="0"/>
              </a:rPr>
              <a:t> </a:t>
            </a:r>
            <a:r>
              <a:rPr lang="en-US" sz="1200" dirty="0" err="1">
                <a:solidFill>
                  <a:srgbClr val="55626F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Open Sans Light" charset="0"/>
              </a:rPr>
              <a:t>poszczególnych</a:t>
            </a:r>
            <a:r>
              <a:rPr lang="en-US" sz="1200" dirty="0">
                <a:solidFill>
                  <a:srgbClr val="55626F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Open Sans Light" charset="0"/>
              </a:rPr>
              <a:t> </a:t>
            </a:r>
            <a:r>
              <a:rPr lang="en-US" sz="1200" dirty="0" err="1">
                <a:solidFill>
                  <a:srgbClr val="55626F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Open Sans Light" charset="0"/>
              </a:rPr>
              <a:t>interakcji</a:t>
            </a:r>
            <a:r>
              <a:rPr lang="en-US" sz="1200" dirty="0">
                <a:solidFill>
                  <a:srgbClr val="55626F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Open Sans Light" charset="0"/>
              </a:rPr>
              <a:t> </a:t>
            </a:r>
            <a:r>
              <a:rPr lang="en-US" sz="1200" dirty="0" err="1">
                <a:solidFill>
                  <a:srgbClr val="55626F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Open Sans Light" charset="0"/>
              </a:rPr>
              <a:t>użytkownika</a:t>
            </a:r>
            <a:r>
              <a:rPr lang="en-US" sz="1200" dirty="0">
                <a:solidFill>
                  <a:srgbClr val="55626F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Open Sans Light" charset="0"/>
              </a:rPr>
              <a:t> z </a:t>
            </a:r>
            <a:r>
              <a:rPr lang="en-US" sz="1200" dirty="0" err="1">
                <a:solidFill>
                  <a:srgbClr val="55626F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Open Sans Light" charset="0"/>
              </a:rPr>
              <a:t>reklamą</a:t>
            </a:r>
            <a:endParaRPr lang="en-US" sz="24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  <a:sym typeface="Avenir Roman" charset="0"/>
            </a:endParaRPr>
          </a:p>
          <a:p>
            <a:pPr>
              <a:spcBef>
                <a:spcPts val="400"/>
              </a:spcBef>
            </a:pPr>
            <a:r>
              <a:rPr lang="en-US" sz="1200" b="1" dirty="0">
                <a:solidFill>
                  <a:srgbClr val="55626F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Open Sans" charset="0"/>
              </a:rPr>
              <a:t>/</a:t>
            </a:r>
            <a:r>
              <a:rPr lang="pl-PL" sz="1200" b="1" dirty="0">
                <a:solidFill>
                  <a:srgbClr val="55626F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Open Sans" charset="0"/>
              </a:rPr>
              <a:t> </a:t>
            </a:r>
            <a:r>
              <a:rPr lang="pl-PL" sz="1200" dirty="0">
                <a:solidFill>
                  <a:srgbClr val="55626F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Open Sans" charset="0"/>
              </a:rPr>
              <a:t>Zdefiniowanie „czułości” kreacji</a:t>
            </a:r>
            <a:endParaRPr lang="pl-PL" sz="1200" b="1" dirty="0">
              <a:solidFill>
                <a:srgbClr val="55626F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  <a:sym typeface="Open Sans" charset="0"/>
            </a:endParaRPr>
          </a:p>
          <a:p>
            <a:pPr>
              <a:spcBef>
                <a:spcPts val="400"/>
              </a:spcBef>
            </a:pPr>
            <a:r>
              <a:rPr lang="pl-PL" sz="1200" b="1" dirty="0">
                <a:solidFill>
                  <a:srgbClr val="55626F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Open Sans" charset="0"/>
              </a:rPr>
              <a:t>/</a:t>
            </a:r>
            <a:r>
              <a:rPr lang="en-US" sz="1200" b="1" dirty="0">
                <a:solidFill>
                  <a:srgbClr val="55626F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Open Sans" charset="0"/>
              </a:rPr>
              <a:t> </a:t>
            </a:r>
            <a:r>
              <a:rPr lang="en-US" sz="1200" dirty="0">
                <a:solidFill>
                  <a:srgbClr val="55626F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Open Sans Light" charset="0"/>
              </a:rPr>
              <a:t>Targetowanie </a:t>
            </a:r>
            <a:r>
              <a:rPr lang="en-US" sz="1200" dirty="0" err="1">
                <a:solidFill>
                  <a:srgbClr val="55626F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Open Sans Light" charset="0"/>
              </a:rPr>
              <a:t>na</a:t>
            </a:r>
            <a:r>
              <a:rPr lang="en-US" sz="1200" dirty="0">
                <a:solidFill>
                  <a:srgbClr val="55626F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Open Sans Light" charset="0"/>
              </a:rPr>
              <a:t> </a:t>
            </a:r>
            <a:r>
              <a:rPr lang="en-US" sz="1200" dirty="0" err="1">
                <a:solidFill>
                  <a:srgbClr val="55626F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Open Sans Light" charset="0"/>
              </a:rPr>
              <a:t>systemy</a:t>
            </a:r>
            <a:r>
              <a:rPr lang="en-US" sz="1200" dirty="0">
                <a:solidFill>
                  <a:srgbClr val="55626F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Open Sans Light" charset="0"/>
              </a:rPr>
              <a:t> </a:t>
            </a:r>
            <a:r>
              <a:rPr lang="en-US" sz="1200" dirty="0" err="1">
                <a:solidFill>
                  <a:srgbClr val="55626F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Open Sans Light" charset="0"/>
              </a:rPr>
              <a:t>operacyjne</a:t>
            </a:r>
            <a:endParaRPr lang="en-US" sz="24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  <a:sym typeface="Avenir Roman" charset="0"/>
            </a:endParaRPr>
          </a:p>
          <a:p>
            <a:pPr>
              <a:spcBef>
                <a:spcPts val="400"/>
              </a:spcBef>
            </a:pPr>
            <a:r>
              <a:rPr lang="en-US" sz="1200" b="1" dirty="0">
                <a:solidFill>
                  <a:srgbClr val="55626F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Open Sans" charset="0"/>
              </a:rPr>
              <a:t>/ </a:t>
            </a:r>
            <a:r>
              <a:rPr lang="en-US" sz="1200" dirty="0" err="1">
                <a:solidFill>
                  <a:srgbClr val="55626F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Open Sans Light" charset="0"/>
              </a:rPr>
              <a:t>Responsywność</a:t>
            </a:r>
            <a:r>
              <a:rPr lang="en-US" sz="1200" dirty="0">
                <a:solidFill>
                  <a:srgbClr val="55626F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Open Sans Light" charset="0"/>
              </a:rPr>
              <a:t> </a:t>
            </a:r>
            <a:r>
              <a:rPr lang="en-US" sz="1200" dirty="0" err="1">
                <a:solidFill>
                  <a:srgbClr val="55626F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Open Sans Light" charset="0"/>
              </a:rPr>
              <a:t>kreacji</a:t>
            </a:r>
            <a:r>
              <a:rPr lang="en-US" sz="1200" dirty="0">
                <a:solidFill>
                  <a:srgbClr val="55626F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Open Sans Light" charset="0"/>
              </a:rPr>
              <a:t> </a:t>
            </a:r>
            <a:r>
              <a:rPr lang="en-US" sz="1200" dirty="0" err="1">
                <a:solidFill>
                  <a:srgbClr val="55626F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Open Sans Light" charset="0"/>
              </a:rPr>
              <a:t>reklamowej</a:t>
            </a:r>
            <a:endParaRPr lang="en-US" sz="24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  <a:sym typeface="Avenir Roman" charset="0"/>
            </a:endParaRPr>
          </a:p>
          <a:p>
            <a:pPr algn="l">
              <a:lnSpc>
                <a:spcPct val="100000"/>
              </a:lnSpc>
            </a:pPr>
            <a:endParaRPr lang="en-US" sz="2800" dirty="0">
              <a:solidFill>
                <a:srgbClr val="55626F"/>
              </a:solidFill>
              <a:latin typeface="Open Sans Light" charset="0"/>
              <a:ea typeface="Open Sans Light" charset="0"/>
              <a:cs typeface="Open Sans Light" charset="0"/>
              <a:sym typeface="Open Sans Light" charset="0"/>
            </a:endParaRPr>
          </a:p>
          <a:p>
            <a:pPr algn="l">
              <a:lnSpc>
                <a:spcPct val="100000"/>
              </a:lnSpc>
            </a:pPr>
            <a:endParaRPr lang="pl-PL" sz="1400" dirty="0">
              <a:solidFill>
                <a:srgbClr val="E63750"/>
              </a:solidFill>
              <a:latin typeface="Open Sans Light" charset="0"/>
              <a:ea typeface="Open Sans Light" charset="0"/>
              <a:cs typeface="Open Sans Light" charset="0"/>
              <a:sym typeface="Open Sans Light" charset="0"/>
            </a:endParaRPr>
          </a:p>
          <a:p>
            <a:pPr algn="l">
              <a:lnSpc>
                <a:spcPct val="100000"/>
              </a:lnSpc>
            </a:pPr>
            <a:r>
              <a:rPr lang="en-US" sz="2133" dirty="0">
                <a:solidFill>
                  <a:srgbClr val="E63750"/>
                </a:solidFill>
                <a:latin typeface="Open Sans Light" charset="0"/>
                <a:ea typeface="Open Sans Light" charset="0"/>
                <a:cs typeface="Open Sans Light" charset="0"/>
                <a:sym typeface="Open Sans Light" charset="0"/>
              </a:rPr>
              <a:t>WYNIKI:</a:t>
            </a:r>
            <a:endParaRPr lang="en-US" sz="2400" dirty="0">
              <a:latin typeface="Avenir Roman" charset="0"/>
              <a:ea typeface="Avenir Roman" charset="0"/>
              <a:cs typeface="Avenir Roman" charset="0"/>
              <a:sym typeface="Avenir Roman" charset="0"/>
            </a:endParaRPr>
          </a:p>
          <a:p>
            <a:pPr algn="l">
              <a:lnSpc>
                <a:spcPct val="100000"/>
              </a:lnSpc>
            </a:pPr>
            <a:r>
              <a:rPr lang="en-US" sz="2400" b="1" dirty="0">
                <a:solidFill>
                  <a:srgbClr val="5562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 charset="0"/>
              </a:rPr>
              <a:t>93% </a:t>
            </a:r>
            <a:r>
              <a:rPr lang="en-US" sz="2400" b="1" dirty="0" err="1">
                <a:solidFill>
                  <a:srgbClr val="5562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 charset="0"/>
              </a:rPr>
              <a:t>użytkowników</a:t>
            </a:r>
            <a:r>
              <a:rPr lang="en-US" sz="2400" b="1" dirty="0">
                <a:solidFill>
                  <a:srgbClr val="5562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 charset="0"/>
              </a:rPr>
              <a:t> </a:t>
            </a:r>
            <a:r>
              <a:rPr lang="pl-PL" sz="2400" b="1" dirty="0">
                <a:solidFill>
                  <a:srgbClr val="5562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Light" charset="0"/>
              </a:rPr>
              <a:t>przeszło na drugą planszę</a:t>
            </a:r>
            <a:endParaRPr lang="en-US" sz="2400" b="1" dirty="0">
              <a:solidFill>
                <a:srgbClr val="55626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Open Sans Light" charset="0"/>
            </a:endParaRPr>
          </a:p>
          <a:p>
            <a:pPr algn="l">
              <a:lnSpc>
                <a:spcPct val="100000"/>
              </a:lnSpc>
            </a:pPr>
            <a:r>
              <a:rPr lang="en-US" sz="2400" b="1" dirty="0">
                <a:solidFill>
                  <a:srgbClr val="5562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Light" charset="0"/>
              </a:rPr>
              <a:t>CTR </a:t>
            </a:r>
            <a:r>
              <a:rPr lang="en-US" sz="2400" b="1" dirty="0" err="1">
                <a:solidFill>
                  <a:srgbClr val="5562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Light" charset="0"/>
              </a:rPr>
              <a:t>na</a:t>
            </a:r>
            <a:r>
              <a:rPr lang="en-US" sz="2400" b="1" dirty="0">
                <a:solidFill>
                  <a:srgbClr val="5562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Light" charset="0"/>
              </a:rPr>
              <a:t> </a:t>
            </a:r>
            <a:r>
              <a:rPr lang="en-US" sz="2400" b="1" dirty="0" err="1">
                <a:solidFill>
                  <a:srgbClr val="5562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Light" charset="0"/>
              </a:rPr>
              <a:t>po</a:t>
            </a:r>
            <a:r>
              <a:rPr lang="pl-PL" sz="2400" b="1" dirty="0">
                <a:solidFill>
                  <a:srgbClr val="5562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Light" charset="0"/>
              </a:rPr>
              <a:t>z</a:t>
            </a:r>
            <a:r>
              <a:rPr lang="en-US" sz="2400" b="1" dirty="0" err="1">
                <a:solidFill>
                  <a:srgbClr val="5562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Light" charset="0"/>
              </a:rPr>
              <a:t>iomie</a:t>
            </a:r>
            <a:r>
              <a:rPr lang="en-US" sz="2400" b="1" dirty="0">
                <a:solidFill>
                  <a:srgbClr val="5562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Light" charset="0"/>
              </a:rPr>
              <a:t> 5%</a:t>
            </a:r>
            <a:endParaRPr lang="en-US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Tytu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pl-PL" dirty="0" smtClean="0"/>
              <a:t>Czy to działa?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568187685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" descr="image14.jpeg"/>
          <p:cNvPicPr>
            <a:picLocks noChangeAspect="1"/>
          </p:cNvPicPr>
          <p:nvPr/>
        </p:nvPicPr>
        <p:blipFill>
          <a:blip r:embed="rId2"/>
          <a:srcRect l="15402" t="16618" r="19174" b="16618"/>
          <a:stretch>
            <a:fillRect/>
          </a:stretch>
        </p:blipFill>
        <p:spPr bwMode="auto">
          <a:xfrm>
            <a:off x="330200" y="1521884"/>
            <a:ext cx="6256867" cy="4783667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</p:pic>
      <p:pic>
        <p:nvPicPr>
          <p:cNvPr id="23555" name="Picture 2" descr="image15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8501" y="4212167"/>
            <a:ext cx="2029884" cy="2029884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</p:pic>
      <p:sp>
        <p:nvSpPr>
          <p:cNvPr id="23558" name="Rectangle 5"/>
          <p:cNvSpPr>
            <a:spLocks/>
          </p:cNvSpPr>
          <p:nvPr/>
        </p:nvSpPr>
        <p:spPr bwMode="auto">
          <a:xfrm>
            <a:off x="6396567" y="1538817"/>
            <a:ext cx="194733" cy="4783667"/>
          </a:xfrm>
          <a:prstGeom prst="rect">
            <a:avLst/>
          </a:prstGeom>
          <a:solidFill>
            <a:srgbClr val="EEF0F2">
              <a:alpha val="39999"/>
            </a:srgbClr>
          </a:solidFill>
          <a:ln w="12700">
            <a:noFill/>
            <a:miter lim="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>
              <a:lnSpc>
                <a:spcPct val="100000"/>
              </a:lnSpc>
            </a:pPr>
            <a:endParaRPr lang="en-US" sz="2400">
              <a:solidFill>
                <a:srgbClr val="FFFFFF"/>
              </a:solidFill>
              <a:latin typeface="Calibri" charset="0"/>
              <a:ea typeface="Calibri" charset="0"/>
              <a:cs typeface="Calibri" charset="0"/>
              <a:sym typeface="Calibri" charset="0"/>
            </a:endParaRPr>
          </a:p>
        </p:txBody>
      </p:sp>
      <p:sp>
        <p:nvSpPr>
          <p:cNvPr id="23560" name="AutoShape 15"/>
          <p:cNvSpPr>
            <a:spLocks/>
          </p:cNvSpPr>
          <p:nvPr/>
        </p:nvSpPr>
        <p:spPr bwMode="auto">
          <a:xfrm>
            <a:off x="11245851" y="6388100"/>
            <a:ext cx="71967" cy="152400"/>
          </a:xfrm>
          <a:custGeom>
            <a:avLst/>
            <a:gdLst>
              <a:gd name="T0" fmla="*/ 1052268 w 21600"/>
              <a:gd name="T1" fmla="*/ 44811204 h 21600"/>
              <a:gd name="T2" fmla="*/ 1052268 w 21600"/>
              <a:gd name="T3" fmla="*/ 44811204 h 21600"/>
              <a:gd name="T4" fmla="*/ 1052268 w 21600"/>
              <a:gd name="T5" fmla="*/ 44811204 h 21600"/>
              <a:gd name="T6" fmla="*/ 1052268 w 21600"/>
              <a:gd name="T7" fmla="*/ 44811204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0483" y="0"/>
                </a:moveTo>
                <a:lnTo>
                  <a:pt x="0" y="10761"/>
                </a:lnTo>
                <a:lnTo>
                  <a:pt x="21600" y="21600"/>
                </a:lnTo>
              </a:path>
            </a:pathLst>
          </a:custGeom>
          <a:noFill/>
          <a:ln w="12700">
            <a:solidFill>
              <a:srgbClr val="FFFFFF"/>
            </a:solidFill>
            <a:bevel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609585"/>
            <a:endParaRPr lang="en-US" sz="1600"/>
          </a:p>
        </p:txBody>
      </p:sp>
      <p:sp>
        <p:nvSpPr>
          <p:cNvPr id="23561" name="AutoShape 16"/>
          <p:cNvSpPr>
            <a:spLocks/>
          </p:cNvSpPr>
          <p:nvPr/>
        </p:nvSpPr>
        <p:spPr bwMode="auto">
          <a:xfrm flipH="1">
            <a:off x="11533718" y="6388100"/>
            <a:ext cx="71967" cy="152400"/>
          </a:xfrm>
          <a:custGeom>
            <a:avLst/>
            <a:gdLst>
              <a:gd name="T0" fmla="*/ 1052268 w 21600"/>
              <a:gd name="T1" fmla="*/ 44811204 h 21600"/>
              <a:gd name="T2" fmla="*/ 1052268 w 21600"/>
              <a:gd name="T3" fmla="*/ 44811204 h 21600"/>
              <a:gd name="T4" fmla="*/ 1052268 w 21600"/>
              <a:gd name="T5" fmla="*/ 44811204 h 21600"/>
              <a:gd name="T6" fmla="*/ 1052268 w 21600"/>
              <a:gd name="T7" fmla="*/ 44811204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0483" y="0"/>
                </a:moveTo>
                <a:lnTo>
                  <a:pt x="0" y="10761"/>
                </a:lnTo>
                <a:lnTo>
                  <a:pt x="21600" y="21600"/>
                </a:lnTo>
              </a:path>
            </a:pathLst>
          </a:custGeom>
          <a:noFill/>
          <a:ln w="12700">
            <a:solidFill>
              <a:srgbClr val="FFFFFF"/>
            </a:solidFill>
            <a:bevel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609585"/>
            <a:endParaRPr lang="en-US" sz="1600"/>
          </a:p>
        </p:txBody>
      </p:sp>
      <p:sp>
        <p:nvSpPr>
          <p:cNvPr id="21" name="Prostokąt zaokrąglony 20"/>
          <p:cNvSpPr/>
          <p:nvPr/>
        </p:nvSpPr>
        <p:spPr bwMode="auto">
          <a:xfrm>
            <a:off x="6912736" y="5094770"/>
            <a:ext cx="4330392" cy="41996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25400" cap="flat" cmpd="sng" algn="ctr">
            <a:noFill/>
            <a:prstDash val="solid"/>
            <a:bevel/>
            <a:headEnd type="none" w="med" len="med"/>
            <a:tailEnd type="none" w="med" len="med"/>
          </a:ln>
          <a:effectLst/>
        </p:spPr>
        <p:txBody>
          <a:bodyPr vert="horz" wrap="square" lIns="60957" tIns="60957" rIns="60957" bIns="60957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defTabSz="121917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</a:pPr>
            <a:endParaRPr lang="pl-PL" sz="1333">
              <a:solidFill>
                <a:srgbClr val="000000"/>
              </a:solidFill>
              <a:latin typeface="Helvetica" charset="0"/>
              <a:ea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22" name="Rectangle 17"/>
          <p:cNvSpPr>
            <a:spLocks/>
          </p:cNvSpPr>
          <p:nvPr/>
        </p:nvSpPr>
        <p:spPr bwMode="auto">
          <a:xfrm>
            <a:off x="6946901" y="1538818"/>
            <a:ext cx="4813300" cy="4421461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  <p:txBody>
          <a:bodyPr lIns="60957" tIns="60957" rIns="60957" bIns="60957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133" dirty="0">
                <a:solidFill>
                  <a:srgbClr val="E63750"/>
                </a:solidFill>
                <a:latin typeface="Open Sans Light" charset="0"/>
                <a:ea typeface="Open Sans Light" charset="0"/>
                <a:cs typeface="Open Sans Light" charset="0"/>
                <a:sym typeface="Open Sans Light" charset="0"/>
              </a:rPr>
              <a:t>PROMOCJA RAMÓWKI TELEWIZYJNEJ:</a:t>
            </a:r>
            <a:endParaRPr lang="en-US" sz="2400" dirty="0">
              <a:latin typeface="Avenir Roman" charset="0"/>
              <a:ea typeface="Avenir Roman" charset="0"/>
              <a:cs typeface="Avenir Roman" charset="0"/>
              <a:sym typeface="Avenir Roman" charset="0"/>
            </a:endParaRPr>
          </a:p>
          <a:p>
            <a:pPr algn="l">
              <a:lnSpc>
                <a:spcPct val="100000"/>
              </a:lnSpc>
            </a:pPr>
            <a:endParaRPr lang="pl-PL" sz="1200" b="1" dirty="0">
              <a:solidFill>
                <a:srgbClr val="55626F"/>
              </a:solidFill>
              <a:latin typeface="Open Sans" charset="0"/>
              <a:ea typeface="Open Sans" charset="0"/>
              <a:cs typeface="Open Sans" charset="0"/>
              <a:sym typeface="Open Sans" charset="0"/>
            </a:endParaRPr>
          </a:p>
          <a:p>
            <a:pPr algn="l">
              <a:lnSpc>
                <a:spcPct val="100000"/>
              </a:lnSpc>
            </a:pPr>
            <a:r>
              <a:rPr lang="en-US" sz="1200" b="1" dirty="0">
                <a:solidFill>
                  <a:srgbClr val="55626F"/>
                </a:solidFill>
                <a:latin typeface="Open Sans" charset="0"/>
                <a:ea typeface="Open Sans" charset="0"/>
                <a:cs typeface="Open Sans" charset="0"/>
                <a:sym typeface="Open Sans" charset="0"/>
              </a:rPr>
              <a:t>Format </a:t>
            </a:r>
            <a:r>
              <a:rPr lang="en-US" sz="1200" b="1" dirty="0" err="1">
                <a:solidFill>
                  <a:srgbClr val="55626F"/>
                </a:solidFill>
                <a:latin typeface="Open Sans" charset="0"/>
                <a:ea typeface="Open Sans" charset="0"/>
                <a:cs typeface="Open Sans" charset="0"/>
                <a:sym typeface="Open Sans" charset="0"/>
              </a:rPr>
              <a:t>reklamowy</a:t>
            </a:r>
            <a:r>
              <a:rPr lang="en-US" sz="1200" b="1" dirty="0">
                <a:solidFill>
                  <a:srgbClr val="55626F"/>
                </a:solidFill>
                <a:latin typeface="Open Sans" charset="0"/>
                <a:ea typeface="Open Sans" charset="0"/>
                <a:cs typeface="Open Sans" charset="0"/>
                <a:sym typeface="Open Sans" charset="0"/>
              </a:rPr>
              <a:t>: </a:t>
            </a:r>
            <a:r>
              <a:rPr lang="en-US" sz="1200" dirty="0">
                <a:solidFill>
                  <a:srgbClr val="55626F"/>
                </a:solidFill>
                <a:latin typeface="Open Sans Light" charset="0"/>
                <a:ea typeface="Open Sans Light" charset="0"/>
                <a:cs typeface="Open Sans Light" charset="0"/>
                <a:sym typeface="Open Sans Light" charset="0"/>
              </a:rPr>
              <a:t>Full Page z Video</a:t>
            </a:r>
            <a:endParaRPr lang="en-US" sz="2400" dirty="0">
              <a:latin typeface="Avenir Roman" charset="0"/>
              <a:ea typeface="Avenir Roman" charset="0"/>
              <a:cs typeface="Avenir Roman" charset="0"/>
              <a:sym typeface="Avenir Roman" charset="0"/>
            </a:endParaRPr>
          </a:p>
          <a:p>
            <a:pPr algn="l">
              <a:lnSpc>
                <a:spcPct val="100000"/>
              </a:lnSpc>
            </a:pPr>
            <a:endParaRPr lang="pl-PL" sz="1200" b="1" dirty="0">
              <a:solidFill>
                <a:srgbClr val="55626F"/>
              </a:solidFill>
              <a:latin typeface="Open Sans" charset="0"/>
              <a:ea typeface="Open Sans" charset="0"/>
              <a:cs typeface="Open Sans" charset="0"/>
              <a:sym typeface="Open Sans" charset="0"/>
            </a:endParaRPr>
          </a:p>
          <a:p>
            <a:pPr algn="l">
              <a:lnSpc>
                <a:spcPct val="100000"/>
              </a:lnSpc>
            </a:pPr>
            <a:r>
              <a:rPr lang="en-US" sz="1200" b="1" dirty="0" err="1">
                <a:solidFill>
                  <a:srgbClr val="55626F"/>
                </a:solidFill>
                <a:latin typeface="Open Sans" charset="0"/>
                <a:ea typeface="Open Sans" charset="0"/>
                <a:cs typeface="Open Sans" charset="0"/>
                <a:sym typeface="Open Sans" charset="0"/>
              </a:rPr>
              <a:t>Czas</a:t>
            </a:r>
            <a:r>
              <a:rPr lang="en-US" sz="1200" b="1" dirty="0">
                <a:solidFill>
                  <a:srgbClr val="55626F"/>
                </a:solidFill>
                <a:latin typeface="Open Sans" charset="0"/>
                <a:ea typeface="Open Sans" charset="0"/>
                <a:cs typeface="Open Sans" charset="0"/>
                <a:sym typeface="Open Sans" charset="0"/>
              </a:rPr>
              <a:t> </a:t>
            </a:r>
            <a:r>
              <a:rPr lang="en-US" sz="1200" b="1" dirty="0" err="1">
                <a:solidFill>
                  <a:srgbClr val="55626F"/>
                </a:solidFill>
                <a:latin typeface="Open Sans" charset="0"/>
                <a:ea typeface="Open Sans" charset="0"/>
                <a:cs typeface="Open Sans" charset="0"/>
                <a:sym typeface="Open Sans" charset="0"/>
              </a:rPr>
              <a:t>trwania</a:t>
            </a:r>
            <a:r>
              <a:rPr lang="en-US" sz="1200" b="1" dirty="0">
                <a:solidFill>
                  <a:srgbClr val="55626F"/>
                </a:solidFill>
                <a:latin typeface="Open Sans" charset="0"/>
                <a:ea typeface="Open Sans" charset="0"/>
                <a:cs typeface="Open Sans" charset="0"/>
                <a:sym typeface="Open Sans" charset="0"/>
              </a:rPr>
              <a:t>: </a:t>
            </a:r>
            <a:r>
              <a:rPr lang="en-US" sz="1200" dirty="0" err="1">
                <a:solidFill>
                  <a:srgbClr val="55626F"/>
                </a:solidFill>
                <a:latin typeface="Open Sans Light" charset="0"/>
                <a:ea typeface="Open Sans Light" charset="0"/>
                <a:cs typeface="Open Sans Light" charset="0"/>
                <a:sym typeface="Open Sans Light" charset="0"/>
              </a:rPr>
              <a:t>miesiąc</a:t>
            </a:r>
            <a:r>
              <a:rPr lang="en-US" sz="1200" dirty="0">
                <a:solidFill>
                  <a:srgbClr val="55626F"/>
                </a:solidFill>
                <a:latin typeface="Open Sans Light" charset="0"/>
                <a:ea typeface="Open Sans Light" charset="0"/>
                <a:cs typeface="Open Sans Light" charset="0"/>
                <a:sym typeface="Open Sans Light" charset="0"/>
              </a:rPr>
              <a:t> (</a:t>
            </a:r>
            <a:r>
              <a:rPr lang="en-US" sz="1200" dirty="0" err="1">
                <a:solidFill>
                  <a:srgbClr val="55626F"/>
                </a:solidFill>
                <a:latin typeface="Open Sans Light" charset="0"/>
                <a:ea typeface="Open Sans Light" charset="0"/>
                <a:cs typeface="Open Sans Light" charset="0"/>
                <a:sym typeface="Open Sans Light" charset="0"/>
              </a:rPr>
              <a:t>Wrzesień</a:t>
            </a:r>
            <a:r>
              <a:rPr lang="en-US" sz="1200" dirty="0">
                <a:solidFill>
                  <a:srgbClr val="55626F"/>
                </a:solidFill>
                <a:latin typeface="Open Sans Light" charset="0"/>
                <a:ea typeface="Open Sans Light" charset="0"/>
                <a:cs typeface="Open Sans Light" charset="0"/>
                <a:sym typeface="Open Sans Light" charset="0"/>
              </a:rPr>
              <a:t> – </a:t>
            </a:r>
            <a:r>
              <a:rPr lang="en-US" sz="1200" dirty="0" err="1">
                <a:solidFill>
                  <a:srgbClr val="55626F"/>
                </a:solidFill>
                <a:latin typeface="Open Sans Light" charset="0"/>
                <a:ea typeface="Open Sans Light" charset="0"/>
                <a:cs typeface="Open Sans Light" charset="0"/>
                <a:sym typeface="Open Sans Light" charset="0"/>
              </a:rPr>
              <a:t>Październik</a:t>
            </a:r>
            <a:r>
              <a:rPr lang="en-US" sz="1200" dirty="0">
                <a:solidFill>
                  <a:srgbClr val="55626F"/>
                </a:solidFill>
                <a:latin typeface="Open Sans Light" charset="0"/>
                <a:ea typeface="Open Sans Light" charset="0"/>
                <a:cs typeface="Open Sans Light" charset="0"/>
                <a:sym typeface="Open Sans Light" charset="0"/>
              </a:rPr>
              <a:t> 2014 r.)</a:t>
            </a:r>
            <a:endParaRPr lang="en-US" sz="1200" b="1" dirty="0">
              <a:solidFill>
                <a:srgbClr val="55626F"/>
              </a:solidFill>
              <a:latin typeface="Open Sans" charset="0"/>
              <a:ea typeface="Open Sans" charset="0"/>
              <a:cs typeface="Open Sans" charset="0"/>
              <a:sym typeface="Open Sans" charset="0"/>
            </a:endParaRPr>
          </a:p>
          <a:p>
            <a:pPr algn="l">
              <a:lnSpc>
                <a:spcPct val="100000"/>
              </a:lnSpc>
            </a:pPr>
            <a:endParaRPr lang="pl-PL" sz="1200" b="1" dirty="0">
              <a:solidFill>
                <a:srgbClr val="55626F"/>
              </a:solidFill>
              <a:latin typeface="Open Sans" charset="0"/>
              <a:ea typeface="Open Sans" charset="0"/>
              <a:cs typeface="Open Sans" charset="0"/>
              <a:sym typeface="Open Sans" charset="0"/>
            </a:endParaRPr>
          </a:p>
          <a:p>
            <a:pPr algn="l">
              <a:lnSpc>
                <a:spcPct val="100000"/>
              </a:lnSpc>
            </a:pPr>
            <a:r>
              <a:rPr lang="en-US" sz="1200" b="1" dirty="0" err="1">
                <a:solidFill>
                  <a:srgbClr val="55626F"/>
                </a:solidFill>
                <a:latin typeface="Open Sans" charset="0"/>
                <a:ea typeface="Open Sans" charset="0"/>
                <a:cs typeface="Open Sans" charset="0"/>
                <a:sym typeface="Open Sans" charset="0"/>
              </a:rPr>
              <a:t>Funkcjonalności</a:t>
            </a:r>
            <a:r>
              <a:rPr lang="en-US" sz="1200" b="1" dirty="0">
                <a:solidFill>
                  <a:srgbClr val="55626F"/>
                </a:solidFill>
                <a:latin typeface="Open Sans" charset="0"/>
                <a:ea typeface="Open Sans" charset="0"/>
                <a:cs typeface="Open Sans" charset="0"/>
                <a:sym typeface="Open Sans" charset="0"/>
              </a:rPr>
              <a:t> </a:t>
            </a:r>
            <a:r>
              <a:rPr lang="en-US" sz="1200" b="1" dirty="0" err="1">
                <a:solidFill>
                  <a:srgbClr val="55626F"/>
                </a:solidFill>
                <a:latin typeface="Open Sans" charset="0"/>
                <a:ea typeface="Open Sans" charset="0"/>
                <a:cs typeface="Open Sans" charset="0"/>
                <a:sym typeface="Open Sans" charset="0"/>
              </a:rPr>
              <a:t>oraz</a:t>
            </a:r>
            <a:r>
              <a:rPr lang="en-US" sz="1200" b="1" dirty="0">
                <a:solidFill>
                  <a:srgbClr val="55626F"/>
                </a:solidFill>
                <a:latin typeface="Open Sans" charset="0"/>
                <a:ea typeface="Open Sans" charset="0"/>
                <a:cs typeface="Open Sans" charset="0"/>
                <a:sym typeface="Open Sans" charset="0"/>
              </a:rPr>
              <a:t> </a:t>
            </a:r>
            <a:r>
              <a:rPr lang="en-US" sz="1200" b="1" dirty="0" err="1">
                <a:solidFill>
                  <a:srgbClr val="55626F"/>
                </a:solidFill>
                <a:latin typeface="Open Sans" charset="0"/>
                <a:ea typeface="Open Sans" charset="0"/>
                <a:cs typeface="Open Sans" charset="0"/>
                <a:sym typeface="Open Sans" charset="0"/>
              </a:rPr>
              <a:t>możliwości</a:t>
            </a:r>
            <a:r>
              <a:rPr lang="en-US" sz="1200" b="1" dirty="0">
                <a:solidFill>
                  <a:srgbClr val="55626F"/>
                </a:solidFill>
                <a:latin typeface="Open Sans" charset="0"/>
                <a:ea typeface="Open Sans" charset="0"/>
                <a:cs typeface="Open Sans" charset="0"/>
                <a:sym typeface="Open Sans" charset="0"/>
              </a:rPr>
              <a:t>:</a:t>
            </a:r>
          </a:p>
          <a:p>
            <a:pPr>
              <a:spcBef>
                <a:spcPts val="400"/>
              </a:spcBef>
            </a:pPr>
            <a:r>
              <a:rPr lang="en-US" sz="1200" b="1" dirty="0">
                <a:solidFill>
                  <a:srgbClr val="55626F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Open Sans" charset="0"/>
              </a:rPr>
              <a:t>/ </a:t>
            </a:r>
            <a:r>
              <a:rPr lang="en-US" sz="1200" dirty="0" err="1">
                <a:solidFill>
                  <a:srgbClr val="55626F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Open Sans Light" charset="0"/>
              </a:rPr>
              <a:t>Pomiar</a:t>
            </a:r>
            <a:r>
              <a:rPr lang="en-US" sz="1200" dirty="0">
                <a:solidFill>
                  <a:srgbClr val="55626F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Open Sans Light" charset="0"/>
              </a:rPr>
              <a:t> </a:t>
            </a:r>
            <a:r>
              <a:rPr lang="en-US" sz="1200" dirty="0" err="1">
                <a:solidFill>
                  <a:srgbClr val="55626F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Open Sans Light" charset="0"/>
              </a:rPr>
              <a:t>iloś</a:t>
            </a:r>
            <a:r>
              <a:rPr lang="pl-PL" sz="1200" dirty="0">
                <a:solidFill>
                  <a:srgbClr val="55626F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Open Sans Light" charset="0"/>
              </a:rPr>
              <a:t>ci</a:t>
            </a:r>
            <a:r>
              <a:rPr lang="en-US" sz="1200" dirty="0">
                <a:solidFill>
                  <a:srgbClr val="55626F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Open Sans Light" charset="0"/>
              </a:rPr>
              <a:t> </a:t>
            </a:r>
            <a:r>
              <a:rPr lang="en-US" sz="1200" dirty="0" err="1">
                <a:solidFill>
                  <a:srgbClr val="55626F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Open Sans Light" charset="0"/>
              </a:rPr>
              <a:t>oraz</a:t>
            </a:r>
            <a:r>
              <a:rPr lang="en-US" sz="1200" dirty="0">
                <a:solidFill>
                  <a:srgbClr val="55626F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Open Sans Light" charset="0"/>
              </a:rPr>
              <a:t> </a:t>
            </a:r>
            <a:r>
              <a:rPr lang="en-US" sz="1200" dirty="0" err="1">
                <a:solidFill>
                  <a:srgbClr val="55626F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Open Sans Light" charset="0"/>
              </a:rPr>
              <a:t>długości</a:t>
            </a:r>
            <a:r>
              <a:rPr lang="en-US" sz="1200" dirty="0">
                <a:solidFill>
                  <a:srgbClr val="55626F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Open Sans Light" charset="0"/>
              </a:rPr>
              <a:t> </a:t>
            </a:r>
            <a:r>
              <a:rPr lang="en-US" sz="1200" dirty="0" err="1">
                <a:solidFill>
                  <a:srgbClr val="55626F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Open Sans Light" charset="0"/>
              </a:rPr>
              <a:t>obejrzanych</a:t>
            </a:r>
            <a:r>
              <a:rPr lang="en-US" sz="1200" dirty="0">
                <a:solidFill>
                  <a:srgbClr val="55626F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Open Sans Light" charset="0"/>
              </a:rPr>
              <a:t> </a:t>
            </a:r>
            <a:r>
              <a:rPr lang="en-US" sz="1200" dirty="0" err="1">
                <a:solidFill>
                  <a:srgbClr val="55626F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Open Sans Light" charset="0"/>
              </a:rPr>
              <a:t>spotów</a:t>
            </a:r>
            <a:endParaRPr lang="en-US" sz="24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  <a:sym typeface="Avenir Roman" charset="0"/>
            </a:endParaRPr>
          </a:p>
          <a:p>
            <a:pPr>
              <a:spcBef>
                <a:spcPts val="400"/>
              </a:spcBef>
            </a:pPr>
            <a:r>
              <a:rPr lang="en-US" sz="1200" b="1" dirty="0">
                <a:solidFill>
                  <a:srgbClr val="55626F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Open Sans" charset="0"/>
              </a:rPr>
              <a:t>/ </a:t>
            </a:r>
            <a:r>
              <a:rPr lang="en-US" sz="1200" dirty="0">
                <a:solidFill>
                  <a:srgbClr val="55626F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Open Sans Light" charset="0"/>
              </a:rPr>
              <a:t>Targetowanie </a:t>
            </a:r>
            <a:r>
              <a:rPr lang="en-US" sz="1200" dirty="0" err="1">
                <a:solidFill>
                  <a:srgbClr val="55626F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Open Sans Light" charset="0"/>
              </a:rPr>
              <a:t>wiekowe</a:t>
            </a:r>
            <a:endParaRPr lang="en-US" sz="24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  <a:sym typeface="Avenir Roman" charset="0"/>
            </a:endParaRPr>
          </a:p>
          <a:p>
            <a:pPr>
              <a:spcBef>
                <a:spcPts val="400"/>
              </a:spcBef>
            </a:pPr>
            <a:r>
              <a:rPr lang="en-US" sz="1200" b="1" dirty="0">
                <a:solidFill>
                  <a:srgbClr val="55626F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Open Sans" charset="0"/>
              </a:rPr>
              <a:t>/ </a:t>
            </a:r>
            <a:r>
              <a:rPr lang="en-US" sz="1200" dirty="0">
                <a:solidFill>
                  <a:srgbClr val="55626F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Open Sans Light" charset="0"/>
              </a:rPr>
              <a:t>Targetowanie </a:t>
            </a:r>
            <a:r>
              <a:rPr lang="en-US" sz="1200" dirty="0" err="1">
                <a:solidFill>
                  <a:srgbClr val="55626F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Open Sans Light" charset="0"/>
              </a:rPr>
              <a:t>godzinowe</a:t>
            </a:r>
            <a:endParaRPr lang="en-US" sz="24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  <a:sym typeface="Avenir Roman" charset="0"/>
            </a:endParaRPr>
          </a:p>
          <a:p>
            <a:pPr algn="l">
              <a:lnSpc>
                <a:spcPct val="100000"/>
              </a:lnSpc>
            </a:pPr>
            <a:endParaRPr lang="en-US" sz="2800" dirty="0">
              <a:solidFill>
                <a:srgbClr val="55626F"/>
              </a:solidFill>
              <a:latin typeface="Open Sans Light" charset="0"/>
              <a:ea typeface="Open Sans Light" charset="0"/>
              <a:cs typeface="Open Sans Light" charset="0"/>
              <a:sym typeface="Open Sans Light" charset="0"/>
            </a:endParaRPr>
          </a:p>
          <a:p>
            <a:pPr algn="l">
              <a:lnSpc>
                <a:spcPct val="100000"/>
              </a:lnSpc>
            </a:pPr>
            <a:endParaRPr lang="en-US" sz="2133" dirty="0">
              <a:solidFill>
                <a:srgbClr val="55626F"/>
              </a:solidFill>
              <a:latin typeface="Open Sans Light" charset="0"/>
              <a:ea typeface="Open Sans Light" charset="0"/>
              <a:cs typeface="Open Sans Light" charset="0"/>
              <a:sym typeface="Open Sans Light" charset="0"/>
            </a:endParaRPr>
          </a:p>
          <a:p>
            <a:pPr algn="l">
              <a:lnSpc>
                <a:spcPct val="100000"/>
              </a:lnSpc>
            </a:pPr>
            <a:r>
              <a:rPr lang="en-US" sz="2133" dirty="0">
                <a:solidFill>
                  <a:srgbClr val="E63750"/>
                </a:solidFill>
                <a:latin typeface="Open Sans Light" charset="0"/>
                <a:ea typeface="Open Sans Light" charset="0"/>
                <a:cs typeface="Open Sans Light" charset="0"/>
                <a:sym typeface="Open Sans Light" charset="0"/>
              </a:rPr>
              <a:t>WYNIKI:</a:t>
            </a:r>
            <a:endParaRPr lang="en-US" sz="2400" dirty="0">
              <a:latin typeface="Avenir Roman" charset="0"/>
              <a:ea typeface="Avenir Roman" charset="0"/>
              <a:cs typeface="Avenir Roman" charset="0"/>
              <a:sym typeface="Avenir Roman" charset="0"/>
            </a:endParaRPr>
          </a:p>
          <a:p>
            <a:pPr algn="l">
              <a:lnSpc>
                <a:spcPct val="100000"/>
              </a:lnSpc>
            </a:pPr>
            <a:r>
              <a:rPr lang="en-US" sz="2400" b="1" dirty="0">
                <a:solidFill>
                  <a:srgbClr val="5562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Light" charset="0"/>
              </a:rPr>
              <a:t>CTR</a:t>
            </a:r>
            <a:r>
              <a:rPr lang="pl-PL" sz="2400" b="1" dirty="0">
                <a:solidFill>
                  <a:srgbClr val="5562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Light" charset="0"/>
              </a:rPr>
              <a:t>:</a:t>
            </a:r>
            <a:r>
              <a:rPr lang="en-US" sz="2400" b="1" dirty="0">
                <a:solidFill>
                  <a:srgbClr val="5562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Light" charset="0"/>
              </a:rPr>
              <a:t> </a:t>
            </a:r>
            <a:r>
              <a:rPr lang="en-US" sz="2400" b="1" dirty="0">
                <a:solidFill>
                  <a:srgbClr val="5562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 charset="0"/>
              </a:rPr>
              <a:t>2% </a:t>
            </a:r>
            <a:r>
              <a:rPr lang="en-US" sz="2400" b="1" dirty="0">
                <a:solidFill>
                  <a:srgbClr val="5562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Light" charset="0"/>
              </a:rPr>
              <a:t>(8,9 </a:t>
            </a:r>
            <a:r>
              <a:rPr lang="en-US" sz="2400" b="1" dirty="0" err="1">
                <a:solidFill>
                  <a:srgbClr val="5562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Light" charset="0"/>
              </a:rPr>
              <a:t>mln</a:t>
            </a:r>
            <a:r>
              <a:rPr lang="en-US" sz="2400" b="1" dirty="0">
                <a:solidFill>
                  <a:srgbClr val="5562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Light" charset="0"/>
              </a:rPr>
              <a:t> PV </a:t>
            </a:r>
            <a:r>
              <a:rPr lang="en-US" sz="2400" b="1" dirty="0" err="1">
                <a:solidFill>
                  <a:srgbClr val="5562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Light" charset="0"/>
              </a:rPr>
              <a:t>oraz</a:t>
            </a:r>
            <a:r>
              <a:rPr lang="en-US" sz="2400" b="1" dirty="0">
                <a:solidFill>
                  <a:srgbClr val="5562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Light" charset="0"/>
              </a:rPr>
              <a:t> 200 </a:t>
            </a:r>
            <a:r>
              <a:rPr lang="en-US" sz="2400" b="1" dirty="0" err="1">
                <a:solidFill>
                  <a:srgbClr val="5562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Light" charset="0"/>
              </a:rPr>
              <a:t>tys</a:t>
            </a:r>
            <a:r>
              <a:rPr lang="en-US" sz="2400" b="1" dirty="0">
                <a:solidFill>
                  <a:srgbClr val="5562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Light" charset="0"/>
              </a:rPr>
              <a:t>. </a:t>
            </a:r>
            <a:r>
              <a:rPr lang="pl-PL" sz="2400" b="1" dirty="0">
                <a:solidFill>
                  <a:srgbClr val="5562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Light" charset="0"/>
              </a:rPr>
              <a:t>k</a:t>
            </a:r>
            <a:r>
              <a:rPr lang="en-US" sz="2400" b="1" dirty="0" err="1">
                <a:solidFill>
                  <a:srgbClr val="5562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Light" charset="0"/>
              </a:rPr>
              <a:t>liknięć</a:t>
            </a:r>
            <a:r>
              <a:rPr lang="en-US" sz="2400" b="1" dirty="0">
                <a:solidFill>
                  <a:srgbClr val="5562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Light" charset="0"/>
              </a:rPr>
              <a:t>)</a:t>
            </a:r>
            <a:endParaRPr lang="en-US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Tytu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pl-PL" dirty="0" smtClean="0"/>
              <a:t>Czy to działa?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269921971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" descr="image14.jpeg"/>
          <p:cNvPicPr>
            <a:picLocks noChangeAspect="1"/>
          </p:cNvPicPr>
          <p:nvPr/>
        </p:nvPicPr>
        <p:blipFill>
          <a:blip r:embed="rId4"/>
          <a:srcRect l="15402" t="16618" r="19174" b="16618"/>
          <a:stretch>
            <a:fillRect/>
          </a:stretch>
        </p:blipFill>
        <p:spPr bwMode="auto">
          <a:xfrm>
            <a:off x="330200" y="1521884"/>
            <a:ext cx="6256867" cy="4783667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</p:pic>
      <p:pic>
        <p:nvPicPr>
          <p:cNvPr id="24579" name="Picture 2" descr="image15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08501" y="4212167"/>
            <a:ext cx="2029884" cy="2029884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</p:pic>
      <p:sp>
        <p:nvSpPr>
          <p:cNvPr id="24582" name="Rectangle 5"/>
          <p:cNvSpPr>
            <a:spLocks/>
          </p:cNvSpPr>
          <p:nvPr/>
        </p:nvSpPr>
        <p:spPr bwMode="auto">
          <a:xfrm>
            <a:off x="6396567" y="1538817"/>
            <a:ext cx="194733" cy="4783667"/>
          </a:xfrm>
          <a:prstGeom prst="rect">
            <a:avLst/>
          </a:prstGeom>
          <a:solidFill>
            <a:srgbClr val="EEF0F2">
              <a:alpha val="39999"/>
            </a:srgbClr>
          </a:solidFill>
          <a:ln w="12700">
            <a:noFill/>
            <a:miter lim="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>
              <a:lnSpc>
                <a:spcPct val="100000"/>
              </a:lnSpc>
            </a:pPr>
            <a:endParaRPr lang="en-US" sz="2400">
              <a:solidFill>
                <a:srgbClr val="FFFFFF"/>
              </a:solidFill>
              <a:latin typeface="Calibri" charset="0"/>
              <a:ea typeface="Calibri" charset="0"/>
              <a:cs typeface="Calibri" charset="0"/>
              <a:sym typeface="Calibri" charset="0"/>
            </a:endParaRPr>
          </a:p>
        </p:txBody>
      </p:sp>
      <p:sp>
        <p:nvSpPr>
          <p:cNvPr id="24583" name="Line 6"/>
          <p:cNvSpPr>
            <a:spLocks noChangeShapeType="1"/>
          </p:cNvSpPr>
          <p:nvPr/>
        </p:nvSpPr>
        <p:spPr bwMode="auto">
          <a:xfrm flipV="1">
            <a:off x="1352551" y="5537200"/>
            <a:ext cx="4239683" cy="0"/>
          </a:xfrm>
          <a:prstGeom prst="line">
            <a:avLst/>
          </a:prstGeom>
          <a:noFill/>
          <a:ln w="57150">
            <a:solidFill>
              <a:srgbClr val="8996A5"/>
            </a:solidFill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sz="2400"/>
          </a:p>
        </p:txBody>
      </p:sp>
      <p:pic>
        <p:nvPicPr>
          <p:cNvPr id="2" name="TVN Jesienna Ramówk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59871" y="2331476"/>
            <a:ext cx="4232363" cy="3174272"/>
          </a:xfrm>
          <a:prstGeom prst="rect">
            <a:avLst/>
          </a:prstGeom>
        </p:spPr>
      </p:pic>
      <p:sp>
        <p:nvSpPr>
          <p:cNvPr id="23" name="Rectangle 17"/>
          <p:cNvSpPr>
            <a:spLocks/>
          </p:cNvSpPr>
          <p:nvPr/>
        </p:nvSpPr>
        <p:spPr bwMode="auto">
          <a:xfrm>
            <a:off x="6946901" y="1538818"/>
            <a:ext cx="4813300" cy="4421461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  <p:txBody>
          <a:bodyPr lIns="60957" tIns="60957" rIns="60957" bIns="60957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133" dirty="0">
                <a:solidFill>
                  <a:srgbClr val="E63750"/>
                </a:solidFill>
                <a:latin typeface="Open Sans Light" charset="0"/>
                <a:ea typeface="Open Sans Light" charset="0"/>
                <a:cs typeface="Open Sans Light" charset="0"/>
                <a:sym typeface="Open Sans Light" charset="0"/>
              </a:rPr>
              <a:t>PROMOCJA RAMÓWKI TELEWIZYJNEJ:</a:t>
            </a:r>
            <a:endParaRPr lang="en-US" sz="2400" dirty="0">
              <a:latin typeface="Avenir Roman" charset="0"/>
              <a:ea typeface="Avenir Roman" charset="0"/>
              <a:cs typeface="Avenir Roman" charset="0"/>
              <a:sym typeface="Avenir Roman" charset="0"/>
            </a:endParaRPr>
          </a:p>
          <a:p>
            <a:pPr algn="l">
              <a:lnSpc>
                <a:spcPct val="100000"/>
              </a:lnSpc>
            </a:pPr>
            <a:endParaRPr lang="pl-PL" sz="1200" b="1" dirty="0">
              <a:solidFill>
                <a:srgbClr val="55626F"/>
              </a:solidFill>
              <a:latin typeface="Open Sans" charset="0"/>
              <a:ea typeface="Open Sans" charset="0"/>
              <a:cs typeface="Open Sans" charset="0"/>
              <a:sym typeface="Open Sans" charset="0"/>
            </a:endParaRPr>
          </a:p>
          <a:p>
            <a:pPr algn="l">
              <a:lnSpc>
                <a:spcPct val="100000"/>
              </a:lnSpc>
            </a:pPr>
            <a:r>
              <a:rPr lang="en-US" sz="1200" b="1" dirty="0">
                <a:solidFill>
                  <a:srgbClr val="55626F"/>
                </a:solidFill>
                <a:latin typeface="Open Sans" charset="0"/>
                <a:ea typeface="Open Sans" charset="0"/>
                <a:cs typeface="Open Sans" charset="0"/>
                <a:sym typeface="Open Sans" charset="0"/>
              </a:rPr>
              <a:t>Format </a:t>
            </a:r>
            <a:r>
              <a:rPr lang="en-US" sz="1200" b="1" dirty="0" err="1">
                <a:solidFill>
                  <a:srgbClr val="55626F"/>
                </a:solidFill>
                <a:latin typeface="Open Sans" charset="0"/>
                <a:ea typeface="Open Sans" charset="0"/>
                <a:cs typeface="Open Sans" charset="0"/>
                <a:sym typeface="Open Sans" charset="0"/>
              </a:rPr>
              <a:t>reklamowy</a:t>
            </a:r>
            <a:r>
              <a:rPr lang="en-US" sz="1200" b="1" dirty="0">
                <a:solidFill>
                  <a:srgbClr val="55626F"/>
                </a:solidFill>
                <a:latin typeface="Open Sans" charset="0"/>
                <a:ea typeface="Open Sans" charset="0"/>
                <a:cs typeface="Open Sans" charset="0"/>
                <a:sym typeface="Open Sans" charset="0"/>
              </a:rPr>
              <a:t>: </a:t>
            </a:r>
            <a:r>
              <a:rPr lang="en-US" sz="1200" dirty="0">
                <a:solidFill>
                  <a:srgbClr val="55626F"/>
                </a:solidFill>
                <a:latin typeface="Open Sans Light" charset="0"/>
                <a:ea typeface="Open Sans Light" charset="0"/>
                <a:cs typeface="Open Sans Light" charset="0"/>
                <a:sym typeface="Open Sans Light" charset="0"/>
              </a:rPr>
              <a:t>Full Page z Video</a:t>
            </a:r>
            <a:endParaRPr lang="en-US" sz="2400" dirty="0">
              <a:latin typeface="Avenir Roman" charset="0"/>
              <a:ea typeface="Avenir Roman" charset="0"/>
              <a:cs typeface="Avenir Roman" charset="0"/>
              <a:sym typeface="Avenir Roman" charset="0"/>
            </a:endParaRPr>
          </a:p>
          <a:p>
            <a:pPr algn="l">
              <a:lnSpc>
                <a:spcPct val="100000"/>
              </a:lnSpc>
            </a:pPr>
            <a:endParaRPr lang="pl-PL" sz="1200" b="1" dirty="0">
              <a:solidFill>
                <a:srgbClr val="55626F"/>
              </a:solidFill>
              <a:latin typeface="Open Sans" charset="0"/>
              <a:ea typeface="Open Sans" charset="0"/>
              <a:cs typeface="Open Sans" charset="0"/>
              <a:sym typeface="Open Sans" charset="0"/>
            </a:endParaRPr>
          </a:p>
          <a:p>
            <a:pPr algn="l">
              <a:lnSpc>
                <a:spcPct val="100000"/>
              </a:lnSpc>
            </a:pPr>
            <a:r>
              <a:rPr lang="en-US" sz="1200" b="1" dirty="0" err="1">
                <a:solidFill>
                  <a:srgbClr val="55626F"/>
                </a:solidFill>
                <a:latin typeface="Open Sans" charset="0"/>
                <a:ea typeface="Open Sans" charset="0"/>
                <a:cs typeface="Open Sans" charset="0"/>
                <a:sym typeface="Open Sans" charset="0"/>
              </a:rPr>
              <a:t>Czas</a:t>
            </a:r>
            <a:r>
              <a:rPr lang="en-US" sz="1200" b="1" dirty="0">
                <a:solidFill>
                  <a:srgbClr val="55626F"/>
                </a:solidFill>
                <a:latin typeface="Open Sans" charset="0"/>
                <a:ea typeface="Open Sans" charset="0"/>
                <a:cs typeface="Open Sans" charset="0"/>
                <a:sym typeface="Open Sans" charset="0"/>
              </a:rPr>
              <a:t> </a:t>
            </a:r>
            <a:r>
              <a:rPr lang="en-US" sz="1200" b="1" dirty="0" err="1">
                <a:solidFill>
                  <a:srgbClr val="55626F"/>
                </a:solidFill>
                <a:latin typeface="Open Sans" charset="0"/>
                <a:ea typeface="Open Sans" charset="0"/>
                <a:cs typeface="Open Sans" charset="0"/>
                <a:sym typeface="Open Sans" charset="0"/>
              </a:rPr>
              <a:t>trwania</a:t>
            </a:r>
            <a:r>
              <a:rPr lang="en-US" sz="1200" b="1" dirty="0">
                <a:solidFill>
                  <a:srgbClr val="55626F"/>
                </a:solidFill>
                <a:latin typeface="Open Sans" charset="0"/>
                <a:ea typeface="Open Sans" charset="0"/>
                <a:cs typeface="Open Sans" charset="0"/>
                <a:sym typeface="Open Sans" charset="0"/>
              </a:rPr>
              <a:t>: </a:t>
            </a:r>
            <a:r>
              <a:rPr lang="en-US" sz="1200" dirty="0" err="1">
                <a:solidFill>
                  <a:srgbClr val="55626F"/>
                </a:solidFill>
                <a:latin typeface="Open Sans Light" charset="0"/>
                <a:ea typeface="Open Sans Light" charset="0"/>
                <a:cs typeface="Open Sans Light" charset="0"/>
                <a:sym typeface="Open Sans Light" charset="0"/>
              </a:rPr>
              <a:t>miesiąc</a:t>
            </a:r>
            <a:r>
              <a:rPr lang="en-US" sz="1200" dirty="0">
                <a:solidFill>
                  <a:srgbClr val="55626F"/>
                </a:solidFill>
                <a:latin typeface="Open Sans Light" charset="0"/>
                <a:ea typeface="Open Sans Light" charset="0"/>
                <a:cs typeface="Open Sans Light" charset="0"/>
                <a:sym typeface="Open Sans Light" charset="0"/>
              </a:rPr>
              <a:t> (</a:t>
            </a:r>
            <a:r>
              <a:rPr lang="en-US" sz="1200" dirty="0" err="1">
                <a:solidFill>
                  <a:srgbClr val="55626F"/>
                </a:solidFill>
                <a:latin typeface="Open Sans Light" charset="0"/>
                <a:ea typeface="Open Sans Light" charset="0"/>
                <a:cs typeface="Open Sans Light" charset="0"/>
                <a:sym typeface="Open Sans Light" charset="0"/>
              </a:rPr>
              <a:t>Wrzesień</a:t>
            </a:r>
            <a:r>
              <a:rPr lang="en-US" sz="1200" dirty="0">
                <a:solidFill>
                  <a:srgbClr val="55626F"/>
                </a:solidFill>
                <a:latin typeface="Open Sans Light" charset="0"/>
                <a:ea typeface="Open Sans Light" charset="0"/>
                <a:cs typeface="Open Sans Light" charset="0"/>
                <a:sym typeface="Open Sans Light" charset="0"/>
              </a:rPr>
              <a:t> – </a:t>
            </a:r>
            <a:r>
              <a:rPr lang="en-US" sz="1200" dirty="0" err="1">
                <a:solidFill>
                  <a:srgbClr val="55626F"/>
                </a:solidFill>
                <a:latin typeface="Open Sans Light" charset="0"/>
                <a:ea typeface="Open Sans Light" charset="0"/>
                <a:cs typeface="Open Sans Light" charset="0"/>
                <a:sym typeface="Open Sans Light" charset="0"/>
              </a:rPr>
              <a:t>Październik</a:t>
            </a:r>
            <a:r>
              <a:rPr lang="en-US" sz="1200" dirty="0">
                <a:solidFill>
                  <a:srgbClr val="55626F"/>
                </a:solidFill>
                <a:latin typeface="Open Sans Light" charset="0"/>
                <a:ea typeface="Open Sans Light" charset="0"/>
                <a:cs typeface="Open Sans Light" charset="0"/>
                <a:sym typeface="Open Sans Light" charset="0"/>
              </a:rPr>
              <a:t> 2014 r.)</a:t>
            </a:r>
            <a:endParaRPr lang="en-US" sz="1200" b="1" dirty="0">
              <a:solidFill>
                <a:srgbClr val="55626F"/>
              </a:solidFill>
              <a:latin typeface="Open Sans" charset="0"/>
              <a:ea typeface="Open Sans" charset="0"/>
              <a:cs typeface="Open Sans" charset="0"/>
              <a:sym typeface="Open Sans" charset="0"/>
            </a:endParaRPr>
          </a:p>
          <a:p>
            <a:pPr algn="l">
              <a:lnSpc>
                <a:spcPct val="100000"/>
              </a:lnSpc>
            </a:pPr>
            <a:endParaRPr lang="pl-PL" sz="1200" b="1" dirty="0">
              <a:solidFill>
                <a:srgbClr val="55626F"/>
              </a:solidFill>
              <a:latin typeface="Open Sans" charset="0"/>
              <a:ea typeface="Open Sans" charset="0"/>
              <a:cs typeface="Open Sans" charset="0"/>
              <a:sym typeface="Open Sans" charset="0"/>
            </a:endParaRPr>
          </a:p>
          <a:p>
            <a:pPr algn="l">
              <a:lnSpc>
                <a:spcPct val="100000"/>
              </a:lnSpc>
            </a:pPr>
            <a:r>
              <a:rPr lang="en-US" sz="1200" b="1" dirty="0" err="1">
                <a:solidFill>
                  <a:srgbClr val="55626F"/>
                </a:solidFill>
                <a:latin typeface="Open Sans" charset="0"/>
                <a:ea typeface="Open Sans" charset="0"/>
                <a:cs typeface="Open Sans" charset="0"/>
                <a:sym typeface="Open Sans" charset="0"/>
              </a:rPr>
              <a:t>Funkcjonalności</a:t>
            </a:r>
            <a:r>
              <a:rPr lang="en-US" sz="1200" b="1" dirty="0">
                <a:solidFill>
                  <a:srgbClr val="55626F"/>
                </a:solidFill>
                <a:latin typeface="Open Sans" charset="0"/>
                <a:ea typeface="Open Sans" charset="0"/>
                <a:cs typeface="Open Sans" charset="0"/>
                <a:sym typeface="Open Sans" charset="0"/>
              </a:rPr>
              <a:t> </a:t>
            </a:r>
            <a:r>
              <a:rPr lang="en-US" sz="1200" b="1" dirty="0" err="1">
                <a:solidFill>
                  <a:srgbClr val="55626F"/>
                </a:solidFill>
                <a:latin typeface="Open Sans" charset="0"/>
                <a:ea typeface="Open Sans" charset="0"/>
                <a:cs typeface="Open Sans" charset="0"/>
                <a:sym typeface="Open Sans" charset="0"/>
              </a:rPr>
              <a:t>oraz</a:t>
            </a:r>
            <a:r>
              <a:rPr lang="en-US" sz="1200" b="1" dirty="0">
                <a:solidFill>
                  <a:srgbClr val="55626F"/>
                </a:solidFill>
                <a:latin typeface="Open Sans" charset="0"/>
                <a:ea typeface="Open Sans" charset="0"/>
                <a:cs typeface="Open Sans" charset="0"/>
                <a:sym typeface="Open Sans" charset="0"/>
              </a:rPr>
              <a:t> </a:t>
            </a:r>
            <a:r>
              <a:rPr lang="en-US" sz="1200" b="1" dirty="0" err="1">
                <a:solidFill>
                  <a:srgbClr val="55626F"/>
                </a:solidFill>
                <a:latin typeface="Open Sans" charset="0"/>
                <a:ea typeface="Open Sans" charset="0"/>
                <a:cs typeface="Open Sans" charset="0"/>
                <a:sym typeface="Open Sans" charset="0"/>
              </a:rPr>
              <a:t>możliwości</a:t>
            </a:r>
            <a:r>
              <a:rPr lang="en-US" sz="1200" b="1" dirty="0">
                <a:solidFill>
                  <a:srgbClr val="55626F"/>
                </a:solidFill>
                <a:latin typeface="Open Sans" charset="0"/>
                <a:ea typeface="Open Sans" charset="0"/>
                <a:cs typeface="Open Sans" charset="0"/>
                <a:sym typeface="Open Sans" charset="0"/>
              </a:rPr>
              <a:t>:</a:t>
            </a:r>
          </a:p>
          <a:p>
            <a:pPr>
              <a:spcBef>
                <a:spcPts val="400"/>
              </a:spcBef>
            </a:pPr>
            <a:r>
              <a:rPr lang="en-US" sz="1200" b="1" dirty="0">
                <a:solidFill>
                  <a:srgbClr val="55626F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Open Sans" charset="0"/>
              </a:rPr>
              <a:t>/ </a:t>
            </a:r>
            <a:r>
              <a:rPr lang="en-US" sz="1200" dirty="0" err="1">
                <a:solidFill>
                  <a:srgbClr val="55626F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Open Sans Light" charset="0"/>
              </a:rPr>
              <a:t>Pomiar</a:t>
            </a:r>
            <a:r>
              <a:rPr lang="en-US" sz="1200" dirty="0">
                <a:solidFill>
                  <a:srgbClr val="55626F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Open Sans Light" charset="0"/>
              </a:rPr>
              <a:t> </a:t>
            </a:r>
            <a:r>
              <a:rPr lang="en-US" sz="1200" dirty="0" err="1">
                <a:solidFill>
                  <a:srgbClr val="55626F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Open Sans Light" charset="0"/>
              </a:rPr>
              <a:t>iloś</a:t>
            </a:r>
            <a:r>
              <a:rPr lang="pl-PL" sz="1200" dirty="0">
                <a:solidFill>
                  <a:srgbClr val="55626F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Open Sans Light" charset="0"/>
              </a:rPr>
              <a:t>ci</a:t>
            </a:r>
            <a:r>
              <a:rPr lang="en-US" sz="1200" dirty="0">
                <a:solidFill>
                  <a:srgbClr val="55626F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Open Sans Light" charset="0"/>
              </a:rPr>
              <a:t> </a:t>
            </a:r>
            <a:r>
              <a:rPr lang="en-US" sz="1200" dirty="0" err="1">
                <a:solidFill>
                  <a:srgbClr val="55626F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Open Sans Light" charset="0"/>
              </a:rPr>
              <a:t>oraz</a:t>
            </a:r>
            <a:r>
              <a:rPr lang="en-US" sz="1200" dirty="0">
                <a:solidFill>
                  <a:srgbClr val="55626F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Open Sans Light" charset="0"/>
              </a:rPr>
              <a:t> </a:t>
            </a:r>
            <a:r>
              <a:rPr lang="en-US" sz="1200" dirty="0" err="1">
                <a:solidFill>
                  <a:srgbClr val="55626F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Open Sans Light" charset="0"/>
              </a:rPr>
              <a:t>długości</a:t>
            </a:r>
            <a:r>
              <a:rPr lang="en-US" sz="1200" dirty="0">
                <a:solidFill>
                  <a:srgbClr val="55626F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Open Sans Light" charset="0"/>
              </a:rPr>
              <a:t> </a:t>
            </a:r>
            <a:r>
              <a:rPr lang="en-US" sz="1200" dirty="0" err="1">
                <a:solidFill>
                  <a:srgbClr val="55626F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Open Sans Light" charset="0"/>
              </a:rPr>
              <a:t>obejrzanych</a:t>
            </a:r>
            <a:r>
              <a:rPr lang="en-US" sz="1200" dirty="0">
                <a:solidFill>
                  <a:srgbClr val="55626F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Open Sans Light" charset="0"/>
              </a:rPr>
              <a:t> </a:t>
            </a:r>
            <a:r>
              <a:rPr lang="en-US" sz="1200" dirty="0" err="1">
                <a:solidFill>
                  <a:srgbClr val="55626F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Open Sans Light" charset="0"/>
              </a:rPr>
              <a:t>spotów</a:t>
            </a:r>
            <a:endParaRPr lang="en-US" sz="24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  <a:sym typeface="Avenir Roman" charset="0"/>
            </a:endParaRPr>
          </a:p>
          <a:p>
            <a:pPr>
              <a:spcBef>
                <a:spcPts val="400"/>
              </a:spcBef>
            </a:pPr>
            <a:r>
              <a:rPr lang="en-US" sz="1200" b="1" dirty="0">
                <a:solidFill>
                  <a:srgbClr val="55626F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Open Sans" charset="0"/>
              </a:rPr>
              <a:t>/ </a:t>
            </a:r>
            <a:r>
              <a:rPr lang="en-US" sz="1200" dirty="0">
                <a:solidFill>
                  <a:srgbClr val="55626F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Open Sans Light" charset="0"/>
              </a:rPr>
              <a:t>Targetowanie </a:t>
            </a:r>
            <a:r>
              <a:rPr lang="en-US" sz="1200" dirty="0" err="1">
                <a:solidFill>
                  <a:srgbClr val="55626F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Open Sans Light" charset="0"/>
              </a:rPr>
              <a:t>wiekowe</a:t>
            </a:r>
            <a:endParaRPr lang="en-US" sz="24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  <a:sym typeface="Avenir Roman" charset="0"/>
            </a:endParaRPr>
          </a:p>
          <a:p>
            <a:pPr>
              <a:spcBef>
                <a:spcPts val="400"/>
              </a:spcBef>
            </a:pPr>
            <a:r>
              <a:rPr lang="en-US" sz="1200" b="1" dirty="0">
                <a:solidFill>
                  <a:srgbClr val="55626F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Open Sans" charset="0"/>
              </a:rPr>
              <a:t>/ </a:t>
            </a:r>
            <a:r>
              <a:rPr lang="en-US" sz="1200" dirty="0">
                <a:solidFill>
                  <a:srgbClr val="55626F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Open Sans Light" charset="0"/>
              </a:rPr>
              <a:t>Targetowanie </a:t>
            </a:r>
            <a:r>
              <a:rPr lang="en-US" sz="1200" dirty="0" err="1">
                <a:solidFill>
                  <a:srgbClr val="55626F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Open Sans Light" charset="0"/>
              </a:rPr>
              <a:t>godzinowe</a:t>
            </a:r>
            <a:endParaRPr lang="en-US" sz="24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  <a:sym typeface="Avenir Roman" charset="0"/>
            </a:endParaRPr>
          </a:p>
          <a:p>
            <a:pPr algn="l">
              <a:lnSpc>
                <a:spcPct val="100000"/>
              </a:lnSpc>
            </a:pPr>
            <a:endParaRPr lang="en-US" sz="2800" dirty="0">
              <a:solidFill>
                <a:srgbClr val="55626F"/>
              </a:solidFill>
              <a:latin typeface="Open Sans Light" charset="0"/>
              <a:ea typeface="Open Sans Light" charset="0"/>
              <a:cs typeface="Open Sans Light" charset="0"/>
              <a:sym typeface="Open Sans Light" charset="0"/>
            </a:endParaRPr>
          </a:p>
          <a:p>
            <a:pPr algn="l">
              <a:lnSpc>
                <a:spcPct val="100000"/>
              </a:lnSpc>
            </a:pPr>
            <a:endParaRPr lang="en-US" sz="2133" dirty="0">
              <a:solidFill>
                <a:srgbClr val="55626F"/>
              </a:solidFill>
              <a:latin typeface="Open Sans Light" charset="0"/>
              <a:ea typeface="Open Sans Light" charset="0"/>
              <a:cs typeface="Open Sans Light" charset="0"/>
              <a:sym typeface="Open Sans Light" charset="0"/>
            </a:endParaRPr>
          </a:p>
          <a:p>
            <a:pPr algn="l">
              <a:lnSpc>
                <a:spcPct val="100000"/>
              </a:lnSpc>
            </a:pPr>
            <a:r>
              <a:rPr lang="en-US" sz="2133" dirty="0">
                <a:solidFill>
                  <a:srgbClr val="E63750"/>
                </a:solidFill>
                <a:latin typeface="Open Sans Light" charset="0"/>
                <a:ea typeface="Open Sans Light" charset="0"/>
                <a:cs typeface="Open Sans Light" charset="0"/>
                <a:sym typeface="Open Sans Light" charset="0"/>
              </a:rPr>
              <a:t>WYNIKI:</a:t>
            </a:r>
            <a:endParaRPr lang="en-US" sz="2400" dirty="0">
              <a:latin typeface="Avenir Roman" charset="0"/>
              <a:ea typeface="Avenir Roman" charset="0"/>
              <a:cs typeface="Avenir Roman" charset="0"/>
              <a:sym typeface="Avenir Roman" charset="0"/>
            </a:endParaRPr>
          </a:p>
          <a:p>
            <a:pPr algn="l">
              <a:lnSpc>
                <a:spcPct val="100000"/>
              </a:lnSpc>
            </a:pPr>
            <a:r>
              <a:rPr lang="en-US" sz="2400" b="1" dirty="0">
                <a:solidFill>
                  <a:srgbClr val="5562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Light" charset="0"/>
              </a:rPr>
              <a:t>CTR</a:t>
            </a:r>
            <a:r>
              <a:rPr lang="pl-PL" sz="2400" b="1" dirty="0">
                <a:solidFill>
                  <a:srgbClr val="5562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Light" charset="0"/>
              </a:rPr>
              <a:t>:</a:t>
            </a:r>
            <a:r>
              <a:rPr lang="en-US" sz="2400" b="1" dirty="0">
                <a:solidFill>
                  <a:srgbClr val="5562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Light" charset="0"/>
              </a:rPr>
              <a:t> </a:t>
            </a:r>
            <a:r>
              <a:rPr lang="en-US" sz="2400" b="1" dirty="0">
                <a:solidFill>
                  <a:srgbClr val="5562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 charset="0"/>
              </a:rPr>
              <a:t>2% </a:t>
            </a:r>
            <a:r>
              <a:rPr lang="en-US" sz="2400" b="1" dirty="0">
                <a:solidFill>
                  <a:srgbClr val="5562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Light" charset="0"/>
              </a:rPr>
              <a:t>(8,9 </a:t>
            </a:r>
            <a:r>
              <a:rPr lang="en-US" sz="2400" b="1" dirty="0" err="1">
                <a:solidFill>
                  <a:srgbClr val="5562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Light" charset="0"/>
              </a:rPr>
              <a:t>mln</a:t>
            </a:r>
            <a:r>
              <a:rPr lang="en-US" sz="2400" b="1" dirty="0">
                <a:solidFill>
                  <a:srgbClr val="5562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Light" charset="0"/>
              </a:rPr>
              <a:t> PV </a:t>
            </a:r>
            <a:r>
              <a:rPr lang="en-US" sz="2400" b="1" dirty="0" err="1">
                <a:solidFill>
                  <a:srgbClr val="5562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Light" charset="0"/>
              </a:rPr>
              <a:t>oraz</a:t>
            </a:r>
            <a:r>
              <a:rPr lang="en-US" sz="2400" b="1" dirty="0">
                <a:solidFill>
                  <a:srgbClr val="5562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Light" charset="0"/>
              </a:rPr>
              <a:t> 200 </a:t>
            </a:r>
            <a:r>
              <a:rPr lang="en-US" sz="2400" b="1" dirty="0" err="1">
                <a:solidFill>
                  <a:srgbClr val="5562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Light" charset="0"/>
              </a:rPr>
              <a:t>tys</a:t>
            </a:r>
            <a:r>
              <a:rPr lang="en-US" sz="2400" b="1" dirty="0">
                <a:solidFill>
                  <a:srgbClr val="5562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Light" charset="0"/>
              </a:rPr>
              <a:t>. </a:t>
            </a:r>
            <a:r>
              <a:rPr lang="pl-PL" sz="2400" b="1" dirty="0">
                <a:solidFill>
                  <a:srgbClr val="5562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Light" charset="0"/>
              </a:rPr>
              <a:t>k</a:t>
            </a:r>
            <a:r>
              <a:rPr lang="en-US" sz="2400" b="1" dirty="0" err="1">
                <a:solidFill>
                  <a:srgbClr val="5562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Light" charset="0"/>
              </a:rPr>
              <a:t>liknięć</a:t>
            </a:r>
            <a:r>
              <a:rPr lang="en-US" sz="2400" b="1" dirty="0">
                <a:solidFill>
                  <a:srgbClr val="5562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Light" charset="0"/>
              </a:rPr>
              <a:t>)</a:t>
            </a:r>
            <a:endParaRPr lang="en-US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Tytu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pl-PL" dirty="0" smtClean="0"/>
              <a:t>Czy to działa?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606895592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Podsumowując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pl-PL" sz="3600" dirty="0" smtClean="0"/>
              <a:t>Mobile jest ważny</a:t>
            </a:r>
          </a:p>
          <a:p>
            <a:pPr>
              <a:lnSpc>
                <a:spcPct val="150000"/>
              </a:lnSpc>
            </a:pPr>
            <a:r>
              <a:rPr lang="pl-PL" sz="3600" dirty="0" smtClean="0"/>
              <a:t>Mobile tworzy nowy kontekst</a:t>
            </a:r>
          </a:p>
          <a:p>
            <a:pPr>
              <a:lnSpc>
                <a:spcPct val="150000"/>
              </a:lnSpc>
            </a:pPr>
            <a:r>
              <a:rPr lang="pl-PL" sz="3600" dirty="0" smtClean="0"/>
              <a:t>Mobile daje nowe możliwości</a:t>
            </a:r>
          </a:p>
          <a:p>
            <a:pPr>
              <a:lnSpc>
                <a:spcPct val="150000"/>
              </a:lnSpc>
            </a:pPr>
            <a:r>
              <a:rPr lang="pl-PL" sz="3600" dirty="0" smtClean="0"/>
              <a:t>Mobile działa</a:t>
            </a:r>
          </a:p>
          <a:p>
            <a:pPr>
              <a:lnSpc>
                <a:spcPct val="150000"/>
              </a:lnSpc>
            </a:pPr>
            <a:endParaRPr lang="pl-PL" sz="3600" dirty="0" smtClean="0"/>
          </a:p>
          <a:p>
            <a:pPr>
              <a:lnSpc>
                <a:spcPct val="150000"/>
              </a:lnSpc>
            </a:pPr>
            <a:endParaRPr lang="pl-PL" sz="3600" dirty="0" smtClean="0"/>
          </a:p>
          <a:p>
            <a:pPr>
              <a:lnSpc>
                <a:spcPct val="150000"/>
              </a:lnSpc>
            </a:pPr>
            <a:endParaRPr lang="pl-PL" sz="3600" dirty="0"/>
          </a:p>
        </p:txBody>
      </p:sp>
    </p:spTree>
    <p:extLst>
      <p:ext uri="{BB962C8B-B14F-4D97-AF65-F5344CB8AC3E}">
        <p14:creationId xmlns:p14="http://schemas.microsoft.com/office/powerpoint/2010/main" val="9679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Dziękuję za uwagę</a:t>
            </a:r>
            <a:endParaRPr lang="pl-PL" dirty="0"/>
          </a:p>
        </p:txBody>
      </p:sp>
      <p:sp>
        <p:nvSpPr>
          <p:cNvPr id="5" name="Symbol zastępczy tekstu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Krzysztof Łada – </a:t>
            </a:r>
            <a:r>
              <a:rPr lang="pl-PL" dirty="0" err="1" smtClean="0"/>
              <a:t>Gemius</a:t>
            </a:r>
            <a:r>
              <a:rPr lang="pl-PL" dirty="0" smtClean="0"/>
              <a:t> Polska</a:t>
            </a:r>
            <a:endParaRPr lang="pl-PL" dirty="0"/>
          </a:p>
        </p:txBody>
      </p:sp>
      <p:pic>
        <p:nvPicPr>
          <p:cNvPr id="6" name="Picture 2" descr="Trojmiasto.pl - Bia&amp;lstrok;e t&amp;lstrok;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3427" y="512091"/>
            <a:ext cx="3787942" cy="220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9100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pole tekstowe 3"/>
          <p:cNvSpPr txBox="1"/>
          <p:nvPr/>
        </p:nvSpPr>
        <p:spPr>
          <a:xfrm>
            <a:off x="2169762" y="2530588"/>
            <a:ext cx="1658319" cy="851297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pl-PL"/>
            </a:defPPr>
            <a:lvl1pPr algn="ctr">
              <a:defRPr sz="4400"/>
            </a:lvl1pPr>
          </a:lstStyle>
          <a:p>
            <a:r>
              <a:rPr lang="pl-PL" dirty="0" smtClean="0"/>
              <a:t>221</a:t>
            </a:r>
            <a:endParaRPr lang="pl-PL" dirty="0"/>
          </a:p>
        </p:txBody>
      </p:sp>
      <p:sp>
        <p:nvSpPr>
          <p:cNvPr id="5" name="pole tekstowe 4"/>
          <p:cNvSpPr txBox="1"/>
          <p:nvPr/>
        </p:nvSpPr>
        <p:spPr>
          <a:xfrm>
            <a:off x="7777566" y="2530587"/>
            <a:ext cx="2032861" cy="851297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sz="4400" dirty="0" smtClean="0"/>
              <a:t>80%</a:t>
            </a:r>
            <a:endParaRPr lang="pl-PL" sz="4400" dirty="0"/>
          </a:p>
        </p:txBody>
      </p:sp>
      <p:sp>
        <p:nvSpPr>
          <p:cNvPr id="6" name="pole tekstowe 5"/>
          <p:cNvSpPr txBox="1"/>
          <p:nvPr/>
        </p:nvSpPr>
        <p:spPr>
          <a:xfrm>
            <a:off x="1201763" y="4221785"/>
            <a:ext cx="359431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dirty="0" smtClean="0"/>
              <a:t>Razy dziennie przeciętny użytkownik sprawdza </a:t>
            </a:r>
            <a:r>
              <a:rPr lang="pl-PL" sz="2800" dirty="0" err="1" smtClean="0"/>
              <a:t>smartfona</a:t>
            </a:r>
            <a:endParaRPr lang="pl-PL" sz="2800" dirty="0"/>
          </a:p>
        </p:txBody>
      </p:sp>
      <p:sp>
        <p:nvSpPr>
          <p:cNvPr id="7" name="pole tekstowe 6"/>
          <p:cNvSpPr txBox="1"/>
          <p:nvPr/>
        </p:nvSpPr>
        <p:spPr>
          <a:xfrm>
            <a:off x="7364020" y="4221785"/>
            <a:ext cx="28599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dirty="0" smtClean="0"/>
              <a:t>Użytkowników korzysta ze </a:t>
            </a:r>
            <a:r>
              <a:rPr lang="pl-PL" sz="2800" dirty="0" err="1" smtClean="0"/>
              <a:t>smartfona</a:t>
            </a:r>
            <a:r>
              <a:rPr lang="pl-PL" sz="2800" dirty="0" smtClean="0"/>
              <a:t> w łóżku</a:t>
            </a:r>
            <a:endParaRPr lang="pl-PL" sz="2800" dirty="0"/>
          </a:p>
        </p:txBody>
      </p:sp>
      <p:sp>
        <p:nvSpPr>
          <p:cNvPr id="8" name="pole tekstowe 7"/>
          <p:cNvSpPr txBox="1"/>
          <p:nvPr/>
        </p:nvSpPr>
        <p:spPr>
          <a:xfrm>
            <a:off x="1255461" y="6446678"/>
            <a:ext cx="35670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dirty="0"/>
              <a:t>Źródło: </a:t>
            </a:r>
            <a:r>
              <a:rPr lang="pl-PL" sz="1200" dirty="0" err="1" smtClean="0"/>
              <a:t>Techmark</a:t>
            </a:r>
            <a:r>
              <a:rPr lang="pl-PL" sz="1200" dirty="0" smtClean="0"/>
              <a:t> dane </a:t>
            </a:r>
            <a:r>
              <a:rPr lang="pl-PL" sz="1200" dirty="0"/>
              <a:t>dla rynku UK październik 2014</a:t>
            </a:r>
          </a:p>
        </p:txBody>
      </p:sp>
      <p:sp>
        <p:nvSpPr>
          <p:cNvPr id="9" name="pole tekstowe 8"/>
          <p:cNvSpPr txBox="1"/>
          <p:nvPr/>
        </p:nvSpPr>
        <p:spPr>
          <a:xfrm>
            <a:off x="7137645" y="6446677"/>
            <a:ext cx="33127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Źródło</a:t>
            </a:r>
            <a:r>
              <a:rPr lang="en-US" sz="1200" dirty="0"/>
              <a:t>: Cisco Connected World Technology Report</a:t>
            </a:r>
            <a:endParaRPr lang="pl-PL" sz="1200" dirty="0"/>
          </a:p>
        </p:txBody>
      </p:sp>
    </p:spTree>
    <p:extLst>
      <p:ext uri="{BB962C8B-B14F-4D97-AF65-F5344CB8AC3E}">
        <p14:creationId xmlns:p14="http://schemas.microsoft.com/office/powerpoint/2010/main" val="3648021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Reklamę mobile lepiej widać.</a:t>
            </a:r>
            <a:endParaRPr lang="pl-PL" dirty="0"/>
          </a:p>
        </p:txBody>
      </p:sp>
      <p:graphicFrame>
        <p:nvGraphicFramePr>
          <p:cNvPr id="6" name="Symbol zastępczy zawartości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98143890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pole tekstowe 3"/>
          <p:cNvSpPr txBox="1"/>
          <p:nvPr/>
        </p:nvSpPr>
        <p:spPr>
          <a:xfrm>
            <a:off x="1255461" y="6446678"/>
            <a:ext cx="12577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dirty="0" smtClean="0"/>
              <a:t>Źródło: </a:t>
            </a:r>
            <a:r>
              <a:rPr lang="pl-PL" sz="1200" dirty="0" err="1" smtClean="0"/>
              <a:t>gDE</a:t>
            </a:r>
            <a:r>
              <a:rPr lang="pl-PL" sz="1200" dirty="0" smtClean="0"/>
              <a:t> 2015</a:t>
            </a:r>
            <a:endParaRPr lang="pl-PL" sz="1200" dirty="0"/>
          </a:p>
        </p:txBody>
      </p:sp>
    </p:spTree>
    <p:extLst>
      <p:ext uri="{BB962C8B-B14F-4D97-AF65-F5344CB8AC3E}">
        <p14:creationId xmlns:p14="http://schemas.microsoft.com/office/powerpoint/2010/main" val="711792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Codzienna używalność sprzętu.</a:t>
            </a:r>
            <a:endParaRPr lang="pl-PL" dirty="0"/>
          </a:p>
        </p:txBody>
      </p:sp>
      <p:graphicFrame>
        <p:nvGraphicFramePr>
          <p:cNvPr id="6" name="Symbol zastępczy zawartości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44915794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pole tekstowe 3"/>
          <p:cNvSpPr txBox="1"/>
          <p:nvPr/>
        </p:nvSpPr>
        <p:spPr>
          <a:xfrm>
            <a:off x="1255461" y="6446678"/>
            <a:ext cx="22694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dirty="0"/>
              <a:t>Źródło: </a:t>
            </a:r>
            <a:r>
              <a:rPr lang="pl-PL" sz="1200" dirty="0" err="1"/>
              <a:t>digitalSCOPE</a:t>
            </a:r>
            <a:r>
              <a:rPr lang="pl-PL" sz="1200" dirty="0"/>
              <a:t> 2014 Poland</a:t>
            </a:r>
          </a:p>
        </p:txBody>
      </p:sp>
    </p:spTree>
    <p:extLst>
      <p:ext uri="{BB962C8B-B14F-4D97-AF65-F5344CB8AC3E}">
        <p14:creationId xmlns:p14="http://schemas.microsoft.com/office/powerpoint/2010/main" val="122511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Wydatki reklamowe.</a:t>
            </a:r>
            <a:endParaRPr lang="pl-PL" dirty="0"/>
          </a:p>
        </p:txBody>
      </p:sp>
      <p:graphicFrame>
        <p:nvGraphicFramePr>
          <p:cNvPr id="6" name="Symbol zastępczy zawartości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6008461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pole tekstowe 3"/>
          <p:cNvSpPr txBox="1"/>
          <p:nvPr/>
        </p:nvSpPr>
        <p:spPr>
          <a:xfrm>
            <a:off x="1255461" y="6446678"/>
            <a:ext cx="19847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dirty="0"/>
              <a:t>Źródło: IAB / PWC </a:t>
            </a:r>
            <a:r>
              <a:rPr lang="pl-PL" sz="1200" dirty="0" err="1"/>
              <a:t>adex</a:t>
            </a:r>
            <a:r>
              <a:rPr lang="pl-PL" sz="1200" dirty="0"/>
              <a:t> 2014</a:t>
            </a:r>
          </a:p>
        </p:txBody>
      </p:sp>
    </p:spTree>
    <p:extLst>
      <p:ext uri="{BB962C8B-B14F-4D97-AF65-F5344CB8AC3E}">
        <p14:creationId xmlns:p14="http://schemas.microsoft.com/office/powerpoint/2010/main" val="4143263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Ruch vs. Wydatki</a:t>
            </a:r>
            <a:endParaRPr lang="pl-PL" dirty="0"/>
          </a:p>
        </p:txBody>
      </p:sp>
      <p:graphicFrame>
        <p:nvGraphicFramePr>
          <p:cNvPr id="6" name="Symbol zastępczy zawartości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67544869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pole tekstowe 3"/>
          <p:cNvSpPr txBox="1"/>
          <p:nvPr/>
        </p:nvSpPr>
        <p:spPr>
          <a:xfrm>
            <a:off x="1255461" y="6446678"/>
            <a:ext cx="24738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dirty="0"/>
              <a:t>Źródło: </a:t>
            </a:r>
            <a:r>
              <a:rPr lang="pl-PL" sz="1200" dirty="0" smtClean="0"/>
              <a:t>Opera </a:t>
            </a:r>
            <a:r>
              <a:rPr lang="pl-PL" sz="1200" dirty="0" err="1" smtClean="0"/>
              <a:t>Mediaworks</a:t>
            </a:r>
            <a:r>
              <a:rPr lang="pl-PL" sz="1200" dirty="0" smtClean="0"/>
              <a:t> </a:t>
            </a:r>
            <a:r>
              <a:rPr lang="pl-PL" sz="1200" dirty="0"/>
              <a:t>maj 2015</a:t>
            </a:r>
          </a:p>
        </p:txBody>
      </p:sp>
    </p:spTree>
    <p:extLst>
      <p:ext uri="{BB962C8B-B14F-4D97-AF65-F5344CB8AC3E}">
        <p14:creationId xmlns:p14="http://schemas.microsoft.com/office/powerpoint/2010/main" val="3322665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Kontekst narzędziowy</a:t>
            </a:r>
            <a:endParaRPr lang="pl-PL" dirty="0"/>
          </a:p>
        </p:txBody>
      </p:sp>
      <p:pic>
        <p:nvPicPr>
          <p:cNvPr id="1026" name="Picture 2" descr="https://pixabay.com/static/uploads/photo/2013/07/13/10/13/icons-156784_640.png"/>
          <p:cNvPicPr>
            <a:picLocks noChangeAspect="1" noChangeArrowheads="1"/>
          </p:cNvPicPr>
          <p:nvPr/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078" b="82865"/>
          <a:stretch/>
        </p:blipFill>
        <p:spPr bwMode="auto">
          <a:xfrm>
            <a:off x="9023157" y="3582160"/>
            <a:ext cx="867314" cy="89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pixabay.com/static/uploads/photo/2013/07/13/10/13/icons-156784_640.png"/>
          <p:cNvPicPr>
            <a:picLocks noChangeAspect="1" noChangeArrowheads="1"/>
          </p:cNvPicPr>
          <p:nvPr/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44" r="32798" b="83407"/>
          <a:stretch/>
        </p:blipFill>
        <p:spPr bwMode="auto">
          <a:xfrm>
            <a:off x="8724222" y="1859864"/>
            <a:ext cx="1162374" cy="868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pixabay.com/static/uploads/photo/2013/07/13/10/13/icons-156784_640.png"/>
          <p:cNvPicPr>
            <a:picLocks noChangeAspect="1" noChangeArrowheads="1"/>
          </p:cNvPicPr>
          <p:nvPr/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5" t="40613" r="67088" b="39855"/>
          <a:stretch/>
        </p:blipFill>
        <p:spPr bwMode="auto">
          <a:xfrm>
            <a:off x="1925878" y="1768181"/>
            <a:ext cx="1177871" cy="102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pixabay.com/static/uploads/photo/2013/07/13/10/13/icons-156784_640.png"/>
          <p:cNvPicPr>
            <a:picLocks noChangeAspect="1" noChangeArrowheads="1"/>
          </p:cNvPicPr>
          <p:nvPr/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775" r="86202" b="39213"/>
          <a:stretch/>
        </p:blipFill>
        <p:spPr bwMode="auto">
          <a:xfrm>
            <a:off x="9027031" y="5239882"/>
            <a:ext cx="859565" cy="1100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pixabay.com/static/uploads/photo/2013/07/13/10/13/icons-156784_640.png"/>
          <p:cNvPicPr>
            <a:picLocks noChangeAspect="1" noChangeArrowheads="1"/>
          </p:cNvPicPr>
          <p:nvPr/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27" t="82736" r="14761"/>
          <a:stretch/>
        </p:blipFill>
        <p:spPr bwMode="auto">
          <a:xfrm>
            <a:off x="5522562" y="5239882"/>
            <a:ext cx="1115877" cy="904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pixabay.com/static/uploads/photo/2013/07/13/10/13/icons-156784_640.png"/>
          <p:cNvPicPr>
            <a:picLocks noChangeAspect="1" noChangeArrowheads="1"/>
          </p:cNvPicPr>
          <p:nvPr/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70" r="86368" b="61310"/>
          <a:stretch/>
        </p:blipFill>
        <p:spPr bwMode="auto">
          <a:xfrm>
            <a:off x="2090196" y="5229749"/>
            <a:ext cx="849233" cy="1069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pixabay.com/static/uploads/photo/2013/07/13/10/13/icons-156784_640.png"/>
          <p:cNvPicPr>
            <a:picLocks noChangeAspect="1" noChangeArrowheads="1"/>
          </p:cNvPicPr>
          <p:nvPr/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86" r="49756" b="82569"/>
          <a:stretch/>
        </p:blipFill>
        <p:spPr bwMode="auto">
          <a:xfrm>
            <a:off x="1925878" y="3580072"/>
            <a:ext cx="1162373" cy="912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s://pixabay.com/static/uploads/photo/2013/07/13/10/13/icons-156784_640.png"/>
          <p:cNvPicPr>
            <a:picLocks noChangeAspect="1" noChangeArrowheads="1"/>
          </p:cNvPicPr>
          <p:nvPr/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15" r="69373" b="84355"/>
          <a:stretch/>
        </p:blipFill>
        <p:spPr bwMode="auto">
          <a:xfrm>
            <a:off x="5647060" y="3565121"/>
            <a:ext cx="866692" cy="819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s://pixabay.com/static/uploads/photo/2013/07/13/10/13/icons-156784_640.png"/>
          <p:cNvPicPr>
            <a:picLocks noChangeAspect="1" noChangeArrowheads="1"/>
          </p:cNvPicPr>
          <p:nvPr/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15" t="60318" r="-1188" b="18966"/>
          <a:stretch/>
        </p:blipFill>
        <p:spPr bwMode="auto">
          <a:xfrm>
            <a:off x="5561309" y="1698463"/>
            <a:ext cx="976393" cy="1084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2505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Korzystaj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/>
              <a:t>Click2call</a:t>
            </a:r>
          </a:p>
          <a:p>
            <a:pPr marL="0" indent="0">
              <a:buNone/>
            </a:pPr>
            <a:endParaRPr lang="pl-PL" dirty="0" smtClean="0"/>
          </a:p>
          <a:p>
            <a:r>
              <a:rPr lang="pl-PL" dirty="0" smtClean="0"/>
              <a:t>Click2calendar</a:t>
            </a:r>
          </a:p>
          <a:p>
            <a:endParaRPr lang="pl-PL" dirty="0" smtClean="0"/>
          </a:p>
          <a:p>
            <a:r>
              <a:rPr lang="pl-PL" dirty="0" smtClean="0"/>
              <a:t>Click2download</a:t>
            </a:r>
          </a:p>
          <a:p>
            <a:endParaRPr lang="pl-PL" dirty="0" smtClean="0"/>
          </a:p>
          <a:p>
            <a:r>
              <a:rPr lang="pl-PL" dirty="0" smtClean="0"/>
              <a:t>Click2map</a:t>
            </a:r>
          </a:p>
          <a:p>
            <a:endParaRPr lang="pl-PL" dirty="0"/>
          </a:p>
        </p:txBody>
      </p:sp>
      <p:grpSp>
        <p:nvGrpSpPr>
          <p:cNvPr id="4" name="Grupa 3"/>
          <p:cNvGrpSpPr/>
          <p:nvPr/>
        </p:nvGrpSpPr>
        <p:grpSpPr>
          <a:xfrm>
            <a:off x="4334645" y="1690688"/>
            <a:ext cx="776879" cy="4018449"/>
            <a:chOff x="3782555" y="1804836"/>
            <a:chExt cx="776879" cy="4018449"/>
          </a:xfrm>
        </p:grpSpPr>
        <p:pic>
          <p:nvPicPr>
            <p:cNvPr id="5" name="Obraz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84076" y="3924860"/>
              <a:ext cx="775358" cy="775358"/>
            </a:xfrm>
            <a:prstGeom prst="rect">
              <a:avLst/>
            </a:prstGeom>
          </p:spPr>
        </p:pic>
        <p:pic>
          <p:nvPicPr>
            <p:cNvPr id="7" name="Obraz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82555" y="5009092"/>
              <a:ext cx="771341" cy="814193"/>
            </a:xfrm>
            <a:prstGeom prst="rect">
              <a:avLst/>
            </a:prstGeom>
          </p:spPr>
        </p:pic>
        <p:pic>
          <p:nvPicPr>
            <p:cNvPr id="8" name="Obraz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84076" y="2861033"/>
              <a:ext cx="775358" cy="754954"/>
            </a:xfrm>
            <a:prstGeom prst="rect">
              <a:avLst/>
            </a:prstGeom>
          </p:spPr>
        </p:pic>
        <p:pic>
          <p:nvPicPr>
            <p:cNvPr id="9" name="Obraz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84183" y="1804836"/>
              <a:ext cx="768083" cy="747323"/>
            </a:xfrm>
            <a:prstGeom prst="rect">
              <a:avLst/>
            </a:prstGeom>
          </p:spPr>
        </p:pic>
      </p:grpSp>
      <p:pic>
        <p:nvPicPr>
          <p:cNvPr id="1026" name="Picture 2" descr="http://www.tangramresources.com/Style%20Library/Tangram/images/Mobile%20logos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7550" y="2381962"/>
            <a:ext cx="42862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3363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6330</TotalTime>
  <Words>708</Words>
  <Application>Microsoft Office PowerPoint</Application>
  <PresentationFormat>Panoramiczny</PresentationFormat>
  <Paragraphs>174</Paragraphs>
  <Slides>24</Slides>
  <Notes>9</Notes>
  <HiddenSlides>0</HiddenSlides>
  <MMClips>6</MMClips>
  <ScaleCrop>false</ScaleCrop>
  <HeadingPairs>
    <vt:vector size="6" baseType="variant">
      <vt:variant>
        <vt:lpstr>Używane czcionki</vt:lpstr>
      </vt:variant>
      <vt:variant>
        <vt:i4>8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24</vt:i4>
      </vt:variant>
    </vt:vector>
  </HeadingPairs>
  <TitlesOfParts>
    <vt:vector size="33" baseType="lpstr">
      <vt:lpstr>Arial</vt:lpstr>
      <vt:lpstr>Avenir Roman</vt:lpstr>
      <vt:lpstr>Calibri</vt:lpstr>
      <vt:lpstr>Calibri Light</vt:lpstr>
      <vt:lpstr>Helvetica</vt:lpstr>
      <vt:lpstr>Open Sans</vt:lpstr>
      <vt:lpstr>Open Sans Light</vt:lpstr>
      <vt:lpstr>Wingdings</vt:lpstr>
      <vt:lpstr>Motyw pakietu Office</vt:lpstr>
      <vt:lpstr>Konferencja mobilna</vt:lpstr>
      <vt:lpstr>Prezentacja programu PowerPoint</vt:lpstr>
      <vt:lpstr>Prezentacja programu PowerPoint</vt:lpstr>
      <vt:lpstr>Reklamę mobile lepiej widać.</vt:lpstr>
      <vt:lpstr>Codzienna używalność sprzętu.</vt:lpstr>
      <vt:lpstr>Wydatki reklamowe.</vt:lpstr>
      <vt:lpstr>Ruch vs. Wydatki</vt:lpstr>
      <vt:lpstr>Kontekst narzędziowy</vt:lpstr>
      <vt:lpstr>Korzystaj</vt:lpstr>
      <vt:lpstr>Od przybytku głowa nie boli </vt:lpstr>
      <vt:lpstr>Nie bombarduj</vt:lpstr>
      <vt:lpstr>Dopasuj</vt:lpstr>
      <vt:lpstr>Wychodź naprzeciw</vt:lpstr>
      <vt:lpstr>Zabawiaj</vt:lpstr>
      <vt:lpstr>Ułatwiaj</vt:lpstr>
      <vt:lpstr>Zaciekawiaj</vt:lpstr>
      <vt:lpstr>Czy to działa?</vt:lpstr>
      <vt:lpstr>Czy to działa?</vt:lpstr>
      <vt:lpstr>Czy to działa?</vt:lpstr>
      <vt:lpstr>Czy to działa?</vt:lpstr>
      <vt:lpstr>Czy to działa?</vt:lpstr>
      <vt:lpstr>Czy to działa?</vt:lpstr>
      <vt:lpstr>Podsumowując</vt:lpstr>
      <vt:lpstr>Dziękuję za uwagę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Reklam mobilna</dc:title>
  <dc:creator>klada</dc:creator>
  <cp:lastModifiedBy>klada</cp:lastModifiedBy>
  <cp:revision>37</cp:revision>
  <dcterms:created xsi:type="dcterms:W3CDTF">2015-09-17T08:48:39Z</dcterms:created>
  <dcterms:modified xsi:type="dcterms:W3CDTF">2015-09-22T19:50:28Z</dcterms:modified>
</cp:coreProperties>
</file>